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968" r:id="rId3"/>
    <p:sldId id="969" r:id="rId4"/>
    <p:sldId id="970" r:id="rId5"/>
    <p:sldId id="971" r:id="rId6"/>
    <p:sldId id="973" r:id="rId7"/>
    <p:sldId id="974" r:id="rId8"/>
    <p:sldId id="975" r:id="rId9"/>
    <p:sldId id="997" r:id="rId10"/>
    <p:sldId id="998" r:id="rId11"/>
    <p:sldId id="981" r:id="rId12"/>
    <p:sldId id="972" r:id="rId13"/>
    <p:sldId id="966" r:id="rId14"/>
    <p:sldId id="632" r:id="rId15"/>
    <p:sldId id="635" r:id="rId16"/>
    <p:sldId id="638" r:id="rId17"/>
    <p:sldId id="936" r:id="rId18"/>
    <p:sldId id="938" r:id="rId19"/>
    <p:sldId id="939" r:id="rId20"/>
    <p:sldId id="940" r:id="rId21"/>
    <p:sldId id="941" r:id="rId22"/>
    <p:sldId id="937" r:id="rId23"/>
    <p:sldId id="729" r:id="rId24"/>
    <p:sldId id="735" r:id="rId25"/>
    <p:sldId id="738" r:id="rId26"/>
    <p:sldId id="751" r:id="rId27"/>
    <p:sldId id="784" r:id="rId28"/>
    <p:sldId id="982" r:id="rId29"/>
    <p:sldId id="983" r:id="rId30"/>
    <p:sldId id="984" r:id="rId31"/>
    <p:sldId id="985" r:id="rId32"/>
    <p:sldId id="986" r:id="rId33"/>
    <p:sldId id="987" r:id="rId34"/>
    <p:sldId id="988" r:id="rId35"/>
    <p:sldId id="989" r:id="rId36"/>
    <p:sldId id="990" r:id="rId37"/>
    <p:sldId id="991" r:id="rId38"/>
    <p:sldId id="992" r:id="rId39"/>
    <p:sldId id="993" r:id="rId40"/>
    <p:sldId id="994" r:id="rId41"/>
    <p:sldId id="995" r:id="rId42"/>
    <p:sldId id="996" r:id="rId43"/>
    <p:sldId id="942" r:id="rId44"/>
    <p:sldId id="788" r:id="rId45"/>
    <p:sldId id="789" r:id="rId46"/>
    <p:sldId id="818" r:id="rId47"/>
    <p:sldId id="835" r:id="rId48"/>
    <p:sldId id="841" r:id="rId49"/>
    <p:sldId id="843" r:id="rId50"/>
    <p:sldId id="855" r:id="rId51"/>
    <p:sldId id="858" r:id="rId52"/>
    <p:sldId id="944" r:id="rId53"/>
    <p:sldId id="945" r:id="rId54"/>
    <p:sldId id="946" r:id="rId55"/>
    <p:sldId id="947" r:id="rId56"/>
    <p:sldId id="948" r:id="rId57"/>
    <p:sldId id="949" r:id="rId58"/>
    <p:sldId id="952" r:id="rId59"/>
    <p:sldId id="953" r:id="rId60"/>
    <p:sldId id="954" r:id="rId61"/>
    <p:sldId id="955" r:id="rId62"/>
    <p:sldId id="956" r:id="rId63"/>
    <p:sldId id="957" r:id="rId64"/>
    <p:sldId id="958" r:id="rId65"/>
    <p:sldId id="959" r:id="rId66"/>
    <p:sldId id="960" r:id="rId67"/>
    <p:sldId id="961" r:id="rId68"/>
    <p:sldId id="962" r:id="rId69"/>
    <p:sldId id="943" r:id="rId70"/>
    <p:sldId id="864" r:id="rId71"/>
    <p:sldId id="905" r:id="rId72"/>
    <p:sldId id="906" r:id="rId73"/>
    <p:sldId id="909" r:id="rId74"/>
    <p:sldId id="911" r:id="rId75"/>
    <p:sldId id="915" r:id="rId76"/>
    <p:sldId id="916" r:id="rId77"/>
    <p:sldId id="930" r:id="rId78"/>
    <p:sldId id="931" r:id="rId79"/>
    <p:sldId id="932" r:id="rId80"/>
    <p:sldId id="933" r:id="rId81"/>
    <p:sldId id="934" r:id="rId82"/>
    <p:sldId id="935" r:id="rId83"/>
    <p:sldId id="963" r:id="rId84"/>
    <p:sldId id="964" r:id="rId85"/>
    <p:sldId id="965" r:id="rId8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7F221C2D-D537-4C31-81D4-DEFCF47D152F}" type="datetimeFigureOut">
              <a:rPr lang="zh-TW" altLang="en-US" smtClean="0"/>
              <a:t>2018/12/18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7923CC-A71C-4CD1-9C43-E0EC8CCAC778}" type="slidenum">
              <a:rPr lang="zh-TW" altLang="en-US" smtClean="0"/>
              <a:t>‹#›</a:t>
            </a:fld>
            <a:endParaRPr lang="zh-TW" altLang="en-US"/>
          </a:p>
        </p:txBody>
      </p:sp>
      <p:sp>
        <p:nvSpPr>
          <p:cNvPr id="8" name="Rectangle 7"/>
          <p:cNvSpPr>
            <a:spLocks noGrp="1" noChangeArrowheads="1"/>
          </p:cNvSpPr>
          <p:nvPr>
            <p:ph type="ctrTitle"/>
          </p:nvPr>
        </p:nvSpPr>
        <p:spPr>
          <a:xfrm>
            <a:off x="838200" y="1125538"/>
            <a:ext cx="7772400" cy="1846262"/>
          </a:xfrm>
          <a:ln>
            <a:solidFill>
              <a:srgbClr val="000080"/>
            </a:solidFill>
            <a:miter lim="800000"/>
            <a:headEnd/>
            <a:tailEnd/>
          </a:ln>
        </p:spPr>
        <p:txBody>
          <a:bodyPr/>
          <a:lstStyle>
            <a:lvl1pPr>
              <a:defRPr/>
            </a:lvl1pPr>
          </a:lstStyle>
          <a:p>
            <a:pPr lvl="0"/>
            <a:endParaRPr lang="zh-TW" altLang="en-GB" noProof="0" smtClean="0"/>
          </a:p>
        </p:txBody>
      </p:sp>
      <p:sp>
        <p:nvSpPr>
          <p:cNvPr id="9" name="Rectangle 8"/>
          <p:cNvSpPr>
            <a:spLocks noGrp="1" noChangeArrowheads="1"/>
          </p:cNvSpPr>
          <p:nvPr>
            <p:ph type="subTitle" idx="1"/>
          </p:nvPr>
        </p:nvSpPr>
        <p:spPr>
          <a:xfrm>
            <a:off x="900113" y="3213100"/>
            <a:ext cx="5943600" cy="2425700"/>
          </a:xfrm>
        </p:spPr>
        <p:txBody>
          <a:bodyPr/>
          <a:lstStyle>
            <a:lvl1pPr marL="0" indent="0">
              <a:defRPr/>
            </a:lvl1pPr>
            <a:lvl2pPr marL="457200" lvl="1" indent="0">
              <a:defRPr/>
            </a:lvl2pPr>
            <a:lvl3pPr marL="914400" lvl="2" indent="0">
              <a:defRPr/>
            </a:lvl3pPr>
            <a:lvl4pPr marL="1371600" lvl="3" indent="0">
              <a:defRPr/>
            </a:lvl4pPr>
          </a:lstStyle>
          <a:p>
            <a:pPr lvl="0"/>
            <a:r>
              <a:rPr lang="zh-TW" altLang="en-GB" noProof="0" smtClean="0"/>
              <a:t>第二層</a:t>
            </a:r>
          </a:p>
          <a:p>
            <a:pPr lvl="1"/>
            <a:r>
              <a:rPr lang="zh-TW" altLang="en-GB" noProof="0" smtClean="0"/>
              <a:t>第三層</a:t>
            </a:r>
          </a:p>
          <a:p>
            <a:pPr lvl="2"/>
            <a:r>
              <a:rPr lang="zh-TW" altLang="en-GB" noProof="0" smtClean="0"/>
              <a:t>第四層</a:t>
            </a:r>
          </a:p>
          <a:p>
            <a:pPr lvl="3"/>
            <a:r>
              <a:rPr lang="zh-TW" altLang="en-GB" noProof="0" smtClean="0"/>
              <a:t>第五層</a:t>
            </a:r>
          </a:p>
        </p:txBody>
      </p:sp>
    </p:spTree>
    <p:extLst>
      <p:ext uri="{BB962C8B-B14F-4D97-AF65-F5344CB8AC3E}">
        <p14:creationId xmlns:p14="http://schemas.microsoft.com/office/powerpoint/2010/main" val="2122068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準">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Cambria Math" panose="02040503050406030204" pitchFamily="18" charset="0"/>
                <a:ea typeface="微軟正黑體" panose="020B0604030504040204" pitchFamily="34" charset="-120"/>
              </a:defRPr>
            </a:lvl1p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F221C2D-D537-4C31-81D4-DEFCF47D152F}" type="datetimeFigureOut">
              <a:rPr lang="zh-TW" altLang="en-US" smtClean="0"/>
              <a:t>2018/12/18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7923CC-A71C-4CD1-9C43-E0EC8CCAC778}" type="slidenum">
              <a:rPr lang="zh-TW" altLang="en-US" smtClean="0"/>
              <a:t>‹#›</a:t>
            </a:fld>
            <a:endParaRPr lang="zh-TW" altLang="en-US"/>
          </a:p>
        </p:txBody>
      </p:sp>
      <p:sp>
        <p:nvSpPr>
          <p:cNvPr id="7" name="文字版面配置區 6"/>
          <p:cNvSpPr>
            <a:spLocks noGrp="1"/>
          </p:cNvSpPr>
          <p:nvPr>
            <p:ph type="body" sz="quarter" idx="13"/>
          </p:nvPr>
        </p:nvSpPr>
        <p:spPr>
          <a:xfrm>
            <a:off x="395288" y="1268761"/>
            <a:ext cx="8353425" cy="5256584"/>
          </a:xfrm>
        </p:spPr>
        <p:txBody>
          <a:bodyPr/>
          <a:lstStyle>
            <a:lvl1pPr marL="0" indent="0">
              <a:lnSpc>
                <a:spcPct val="150000"/>
              </a:lnSpc>
              <a:spcBef>
                <a:spcPts val="0"/>
              </a:spcBef>
              <a:buFontTx/>
              <a:buNone/>
              <a:defRPr baseline="0">
                <a:latin typeface="Cambria Math" panose="02040503050406030204" pitchFamily="18" charset="0"/>
                <a:ea typeface="微軟正黑體" panose="020B0604030504040204" pitchFamily="34" charset="-120"/>
              </a:defRPr>
            </a:lvl1pPr>
            <a:lvl2pPr marL="457200" indent="0">
              <a:lnSpc>
                <a:spcPct val="150000"/>
              </a:lnSpc>
              <a:spcBef>
                <a:spcPts val="0"/>
              </a:spcBef>
              <a:buFontTx/>
              <a:buNone/>
              <a:defRPr baseline="0">
                <a:latin typeface="Cambria Math" panose="02040503050406030204" pitchFamily="18" charset="0"/>
                <a:ea typeface="微軟正黑體" panose="020B0604030504040204" pitchFamily="34" charset="-120"/>
              </a:defRPr>
            </a:lvl2pPr>
            <a:lvl3pPr marL="914400" indent="0">
              <a:lnSpc>
                <a:spcPct val="150000"/>
              </a:lnSpc>
              <a:spcBef>
                <a:spcPts val="0"/>
              </a:spcBef>
              <a:buFontTx/>
              <a:buNone/>
              <a:defRPr baseline="0">
                <a:latin typeface="Cambria Math" panose="02040503050406030204" pitchFamily="18" charset="0"/>
                <a:ea typeface="微軟正黑體" panose="020B0604030504040204" pitchFamily="34" charset="-120"/>
              </a:defRPr>
            </a:lvl3pPr>
            <a:lvl4pPr marL="1371600" indent="0">
              <a:lnSpc>
                <a:spcPct val="150000"/>
              </a:lnSpc>
              <a:spcBef>
                <a:spcPts val="0"/>
              </a:spcBef>
              <a:buFontTx/>
              <a:buNone/>
              <a:defRPr baseline="0">
                <a:latin typeface="Cambria Math" panose="02040503050406030204" pitchFamily="18" charset="0"/>
                <a:ea typeface="微軟正黑體" panose="020B0604030504040204" pitchFamily="34" charset="-120"/>
              </a:defRPr>
            </a:lvl4pPr>
            <a:lvl5pPr marL="1828800" indent="0">
              <a:lnSpc>
                <a:spcPct val="150000"/>
              </a:lnSpc>
              <a:spcBef>
                <a:spcPts val="0"/>
              </a:spcBef>
              <a:buFontTx/>
              <a:buNone/>
              <a:defRPr baseline="0">
                <a:latin typeface="Cambria Math" panose="02040503050406030204" pitchFamily="18" charset="0"/>
                <a:ea typeface="微軟正黑體" panose="020B0604030504040204" pitchFamily="34"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34291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F221C2D-D537-4C31-81D4-DEFCF47D152F}" type="datetimeFigureOut">
              <a:rPr lang="zh-TW" altLang="en-US" smtClean="0"/>
              <a:t>2018/12/18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7923CC-A71C-4CD1-9C43-E0EC8CCAC778}" type="slidenum">
              <a:rPr lang="zh-TW" altLang="en-US" smtClean="0"/>
              <a:t>‹#›</a:t>
            </a:fld>
            <a:endParaRPr lang="zh-TW" altLang="en-US"/>
          </a:p>
        </p:txBody>
      </p:sp>
    </p:spTree>
    <p:extLst>
      <p:ext uri="{BB962C8B-B14F-4D97-AF65-F5344CB8AC3E}">
        <p14:creationId xmlns:p14="http://schemas.microsoft.com/office/powerpoint/2010/main" val="747492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文字無標題">
    <p:spTree>
      <p:nvGrpSpPr>
        <p:cNvPr id="1" name=""/>
        <p:cNvGrpSpPr/>
        <p:nvPr/>
      </p:nvGrpSpPr>
      <p:grpSpPr>
        <a:xfrm>
          <a:off x="0" y="0"/>
          <a:ext cx="0" cy="0"/>
          <a:chOff x="0" y="0"/>
          <a:chExt cx="0" cy="0"/>
        </a:xfrm>
      </p:grpSpPr>
      <p:sp>
        <p:nvSpPr>
          <p:cNvPr id="7" name="文字版面配置區 6"/>
          <p:cNvSpPr>
            <a:spLocks noGrp="1"/>
          </p:cNvSpPr>
          <p:nvPr>
            <p:ph type="body" sz="quarter" idx="10"/>
          </p:nvPr>
        </p:nvSpPr>
        <p:spPr>
          <a:xfrm>
            <a:off x="179388" y="260350"/>
            <a:ext cx="8640762" cy="6408738"/>
          </a:xfrm>
        </p:spPr>
        <p:txBody>
          <a:bodyPr/>
          <a:lstStyle>
            <a:lvl1pPr marL="0" indent="0">
              <a:lnSpc>
                <a:spcPct val="100000"/>
              </a:lnSpc>
              <a:spcBef>
                <a:spcPts val="900"/>
              </a:spcBef>
              <a:buFontTx/>
              <a:buNone/>
              <a:defRPr/>
            </a:lvl1pPr>
            <a:lvl2pPr marL="457200" indent="0">
              <a:lnSpc>
                <a:spcPct val="100000"/>
              </a:lnSpc>
              <a:spcBef>
                <a:spcPts val="900"/>
              </a:spcBef>
              <a:buFontTx/>
              <a:buNone/>
              <a:defRPr/>
            </a:lvl2pPr>
            <a:lvl3pPr marL="914400" indent="0">
              <a:lnSpc>
                <a:spcPct val="100000"/>
              </a:lnSpc>
              <a:spcBef>
                <a:spcPts val="900"/>
              </a:spcBef>
              <a:buFontTx/>
              <a:buNone/>
              <a:defRPr/>
            </a:lvl3pPr>
            <a:lvl4pPr marL="1371600" indent="0">
              <a:lnSpc>
                <a:spcPct val="100000"/>
              </a:lnSpc>
              <a:spcBef>
                <a:spcPts val="900"/>
              </a:spcBef>
              <a:buFontTx/>
              <a:buNone/>
              <a:defRPr/>
            </a:lvl4pPr>
            <a:lvl5pPr marL="1828800" indent="0">
              <a:lnSpc>
                <a:spcPct val="100000"/>
              </a:lnSpc>
              <a:spcBef>
                <a:spcPts val="900"/>
              </a:spcBef>
              <a:buFontTx/>
              <a:buNone/>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99665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欄文字無標題">
    <p:spTree>
      <p:nvGrpSpPr>
        <p:cNvPr id="1" name=""/>
        <p:cNvGrpSpPr/>
        <p:nvPr/>
      </p:nvGrpSpPr>
      <p:grpSpPr>
        <a:xfrm>
          <a:off x="0" y="0"/>
          <a:ext cx="0" cy="0"/>
          <a:chOff x="0" y="0"/>
          <a:chExt cx="0" cy="0"/>
        </a:xfrm>
      </p:grpSpPr>
      <p:sp>
        <p:nvSpPr>
          <p:cNvPr id="7" name="文字版面配置區 6"/>
          <p:cNvSpPr>
            <a:spLocks noGrp="1"/>
          </p:cNvSpPr>
          <p:nvPr>
            <p:ph type="body" sz="quarter" idx="10"/>
          </p:nvPr>
        </p:nvSpPr>
        <p:spPr>
          <a:xfrm>
            <a:off x="179388" y="260350"/>
            <a:ext cx="8640762" cy="6408738"/>
          </a:xfrm>
        </p:spPr>
        <p:txBody>
          <a:bodyPr numCol="2" spcCol="144000"/>
          <a:lstStyle>
            <a:lvl1pPr marL="0" indent="0">
              <a:lnSpc>
                <a:spcPct val="100000"/>
              </a:lnSpc>
              <a:spcBef>
                <a:spcPts val="900"/>
              </a:spcBef>
              <a:buFontTx/>
              <a:buNone/>
              <a:defRPr/>
            </a:lvl1pPr>
            <a:lvl2pPr marL="457200" indent="0">
              <a:lnSpc>
                <a:spcPct val="100000"/>
              </a:lnSpc>
              <a:spcBef>
                <a:spcPts val="900"/>
              </a:spcBef>
              <a:buFontTx/>
              <a:buNone/>
              <a:defRPr/>
            </a:lvl2pPr>
            <a:lvl3pPr marL="914400" indent="0">
              <a:lnSpc>
                <a:spcPct val="100000"/>
              </a:lnSpc>
              <a:spcBef>
                <a:spcPts val="900"/>
              </a:spcBef>
              <a:buFontTx/>
              <a:buNone/>
              <a:defRPr/>
            </a:lvl3pPr>
            <a:lvl4pPr marL="1371600" indent="0">
              <a:lnSpc>
                <a:spcPct val="100000"/>
              </a:lnSpc>
              <a:spcBef>
                <a:spcPts val="900"/>
              </a:spcBef>
              <a:buFontTx/>
              <a:buNone/>
              <a:defRPr/>
            </a:lvl4pPr>
            <a:lvl5pPr marL="1828800" indent="0">
              <a:lnSpc>
                <a:spcPct val="100000"/>
              </a:lnSpc>
              <a:spcBef>
                <a:spcPts val="900"/>
              </a:spcBef>
              <a:buFontTx/>
              <a:buNone/>
              <a:defRPr/>
            </a:lvl5pPr>
          </a:lstStyle>
          <a:p>
            <a:pPr lvl="0"/>
            <a:endParaRPr lang="en-US" altLang="zh-TW" smtClean="0"/>
          </a:p>
        </p:txBody>
      </p:sp>
      <p:cxnSp>
        <p:nvCxnSpPr>
          <p:cNvPr id="3" name="直線接點 2"/>
          <p:cNvCxnSpPr>
            <a:stCxn id="7" idx="0"/>
            <a:endCxn id="7" idx="2"/>
          </p:cNvCxnSpPr>
          <p:nvPr userDrawn="1"/>
        </p:nvCxnSpPr>
        <p:spPr>
          <a:xfrm>
            <a:off x="4499769" y="260350"/>
            <a:ext cx="0" cy="6408738"/>
          </a:xfrm>
          <a:prstGeom prst="line">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014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欄文字無標題">
    <p:spTree>
      <p:nvGrpSpPr>
        <p:cNvPr id="1" name=""/>
        <p:cNvGrpSpPr/>
        <p:nvPr/>
      </p:nvGrpSpPr>
      <p:grpSpPr>
        <a:xfrm>
          <a:off x="0" y="0"/>
          <a:ext cx="0" cy="0"/>
          <a:chOff x="0" y="0"/>
          <a:chExt cx="0" cy="0"/>
        </a:xfrm>
      </p:grpSpPr>
      <p:sp>
        <p:nvSpPr>
          <p:cNvPr id="7" name="文字版面配置區 6"/>
          <p:cNvSpPr>
            <a:spLocks noGrp="1"/>
          </p:cNvSpPr>
          <p:nvPr>
            <p:ph type="body" sz="quarter" idx="10"/>
          </p:nvPr>
        </p:nvSpPr>
        <p:spPr>
          <a:xfrm>
            <a:off x="179388" y="260350"/>
            <a:ext cx="8640762" cy="6408738"/>
          </a:xfrm>
        </p:spPr>
        <p:txBody>
          <a:bodyPr numCol="3" spcCol="144000"/>
          <a:lstStyle>
            <a:lvl1pPr marL="0" indent="0">
              <a:lnSpc>
                <a:spcPct val="100000"/>
              </a:lnSpc>
              <a:spcBef>
                <a:spcPts val="900"/>
              </a:spcBef>
              <a:buFontTx/>
              <a:buNone/>
              <a:defRPr/>
            </a:lvl1pPr>
            <a:lvl2pPr marL="457200" indent="0">
              <a:lnSpc>
                <a:spcPct val="100000"/>
              </a:lnSpc>
              <a:spcBef>
                <a:spcPts val="900"/>
              </a:spcBef>
              <a:buFontTx/>
              <a:buNone/>
              <a:defRPr/>
            </a:lvl2pPr>
            <a:lvl3pPr marL="914400" indent="0">
              <a:lnSpc>
                <a:spcPct val="100000"/>
              </a:lnSpc>
              <a:spcBef>
                <a:spcPts val="900"/>
              </a:spcBef>
              <a:buFontTx/>
              <a:buNone/>
              <a:defRPr/>
            </a:lvl3pPr>
            <a:lvl4pPr marL="1371600" indent="0">
              <a:lnSpc>
                <a:spcPct val="100000"/>
              </a:lnSpc>
              <a:spcBef>
                <a:spcPts val="900"/>
              </a:spcBef>
              <a:buFontTx/>
              <a:buNone/>
              <a:defRPr/>
            </a:lvl4pPr>
            <a:lvl5pPr marL="1828800" indent="0">
              <a:lnSpc>
                <a:spcPct val="100000"/>
              </a:lnSpc>
              <a:spcBef>
                <a:spcPts val="900"/>
              </a:spcBef>
              <a:buFontTx/>
              <a:buNone/>
              <a:defRPr/>
            </a:lvl5pPr>
          </a:lstStyle>
          <a:p>
            <a:pPr lvl="0"/>
            <a:endParaRPr lang="en-US" altLang="zh-TW" smtClean="0"/>
          </a:p>
        </p:txBody>
      </p:sp>
      <p:cxnSp>
        <p:nvCxnSpPr>
          <p:cNvPr id="3" name="直線接點 2"/>
          <p:cNvCxnSpPr/>
          <p:nvPr userDrawn="1"/>
        </p:nvCxnSpPr>
        <p:spPr>
          <a:xfrm>
            <a:off x="3059832" y="260350"/>
            <a:ext cx="0" cy="6408738"/>
          </a:xfrm>
          <a:prstGeom prst="line">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4" name="直線接點 3"/>
          <p:cNvCxnSpPr/>
          <p:nvPr userDrawn="1"/>
        </p:nvCxnSpPr>
        <p:spPr>
          <a:xfrm>
            <a:off x="5940152" y="260350"/>
            <a:ext cx="0" cy="6408738"/>
          </a:xfrm>
          <a:prstGeom prst="line">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022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7F221C2D-D537-4C31-81D4-DEFCF47D152F}" type="datetimeFigureOut">
              <a:rPr lang="zh-TW" altLang="en-US" smtClean="0"/>
              <a:t>2018/12/18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7923CC-A71C-4CD1-9C43-E0EC8CCAC778}" type="slidenum">
              <a:rPr lang="zh-TW" altLang="en-US" smtClean="0"/>
              <a:t>‹#›</a:t>
            </a:fld>
            <a:endParaRPr lang="zh-TW" altLang="en-US"/>
          </a:p>
        </p:txBody>
      </p:sp>
      <p:sp>
        <p:nvSpPr>
          <p:cNvPr id="8"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9"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2757188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icMaster">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7F221C2D-D537-4C31-81D4-DEFCF47D152F}" type="datetimeFigureOut">
              <a:rPr lang="zh-TW" altLang="en-US" smtClean="0"/>
              <a:t>2018/12/18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7923CC-A71C-4CD1-9C43-E0EC8CCAC778}" type="slidenum">
              <a:rPr lang="zh-TW" altLang="en-US" smtClean="0"/>
              <a:t>‹#›</a:t>
            </a:fld>
            <a:endParaRPr lang="zh-TW" altLang="en-US"/>
          </a:p>
        </p:txBody>
      </p:sp>
      <p:sp>
        <p:nvSpPr>
          <p:cNvPr id="6" name="圖片版面配置區 5"/>
          <p:cNvSpPr>
            <a:spLocks noGrp="1"/>
          </p:cNvSpPr>
          <p:nvPr>
            <p:ph type="pic" idx="13"/>
          </p:nvPr>
        </p:nvSpPr>
        <p:spPr>
          <a:xfrm>
            <a:off x="381000" y="507999"/>
            <a:ext cx="8128000" cy="5842000"/>
          </a:xfrm>
        </p:spPr>
        <p:txBody>
          <a:bodyPr/>
          <a:lstStyle/>
          <a:p>
            <a:endParaRPr lang="zh-TW" altLang="en-US"/>
          </a:p>
        </p:txBody>
      </p:sp>
    </p:spTree>
    <p:extLst>
      <p:ext uri="{BB962C8B-B14F-4D97-AF65-F5344CB8AC3E}">
        <p14:creationId xmlns:p14="http://schemas.microsoft.com/office/powerpoint/2010/main" val="125594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668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68760"/>
            <a:ext cx="8229600" cy="5256584"/>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21C2D-D537-4C31-81D4-DEFCF47D152F}" type="datetimeFigureOut">
              <a:rPr lang="zh-TW" altLang="en-US" smtClean="0"/>
              <a:t>2018/12/18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7923CC-A71C-4CD1-9C43-E0EC8CCAC778}" type="slidenum">
              <a:rPr lang="zh-TW" altLang="en-US" smtClean="0"/>
              <a:t>‹#›</a:t>
            </a:fld>
            <a:endParaRPr lang="zh-TW" altLang="en-US"/>
          </a:p>
        </p:txBody>
      </p:sp>
    </p:spTree>
    <p:extLst>
      <p:ext uri="{BB962C8B-B14F-4D97-AF65-F5344CB8AC3E}">
        <p14:creationId xmlns:p14="http://schemas.microsoft.com/office/powerpoint/2010/main" val="3111282257"/>
      </p:ext>
    </p:extLst>
  </p:cSld>
  <p:clrMap bg1="lt1" tx1="dk1" bg2="lt2" tx2="dk2" accent1="accent1" accent2="accent2" accent3="accent3" accent4="accent4" accent5="accent5" accent6="accent6" hlink="hlink" folHlink="folHlink"/>
  <p:sldLayoutIdLst>
    <p:sldLayoutId id="2147483661" r:id="rId1"/>
    <p:sldLayoutId id="2147483655" r:id="rId2"/>
    <p:sldLayoutId id="2147483654" r:id="rId3"/>
    <p:sldLayoutId id="2147483658" r:id="rId4"/>
    <p:sldLayoutId id="2147483662" r:id="rId5"/>
    <p:sldLayoutId id="2147483663" r:id="rId6"/>
    <p:sldLayoutId id="2147483656" r:id="rId7"/>
    <p:sldLayoutId id="2147483659" r:id="rId8"/>
    <p:sldLayoutId id="2147483660" r:id="rId9"/>
  </p:sldLayoutIdLst>
  <p:txStyles>
    <p:titleStyle>
      <a:lvl1pPr algn="ctr" defTabSz="914400" rtl="0" eaLnBrk="1" latinLnBrk="0" hangingPunct="1">
        <a:spcBef>
          <a:spcPct val="0"/>
        </a:spcBef>
        <a:buNone/>
        <a:defRPr sz="4400" kern="1200">
          <a:solidFill>
            <a:srgbClr val="000000"/>
          </a:solidFill>
          <a:latin typeface="Cambria Math"/>
          <a:ea typeface="微軟正黑體"/>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Cambria Math"/>
          <a:ea typeface="微軟正黑體"/>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Cambria Math"/>
          <a:ea typeface="微軟正黑體"/>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Cambria Math"/>
          <a:ea typeface="微軟正黑體"/>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Cambria Math"/>
          <a:ea typeface="微軟正黑體"/>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Cambria Math"/>
          <a:ea typeface="微軟正黑體"/>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9.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keappicon.com"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smtClean="0"/>
              <a:t>phonegap</a:t>
            </a:r>
            <a:endParaRPr lang="en-US"/>
          </a:p>
        </p:txBody>
      </p:sp>
      <p:sp>
        <p:nvSpPr>
          <p:cNvPr id="3" name="副標題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53898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dro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5619750" cy="4533900"/>
          </a:xfrm>
          <a:prstGeom prst="rect">
            <a:avLst/>
          </a:prstGeom>
          <a:noFill/>
          <a:extLst>
            <a:ext uri="{909E8E84-426E-40DD-AFC4-6F175D3DCCD1}">
              <a14:hiddenFill xmlns:a14="http://schemas.microsoft.com/office/drawing/2010/main">
                <a:solidFill>
                  <a:srgbClr val="FFFFFF"/>
                </a:solidFill>
              </a14:hiddenFill>
            </a:ext>
          </a:extLst>
        </p:spPr>
      </p:pic>
      <p:sp>
        <p:nvSpPr>
          <p:cNvPr id="2" name="向左箭號 1"/>
          <p:cNvSpPr/>
          <p:nvPr/>
        </p:nvSpPr>
        <p:spPr>
          <a:xfrm>
            <a:off x="7086600" y="4419600"/>
            <a:ext cx="977900" cy="508000"/>
          </a:xfrm>
          <a:prstGeom prst="leftArrow">
            <a:avLst/>
          </a:prstGeom>
          <a:solidFill>
            <a:srgbClr val="7030A0"/>
          </a:solidFill>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85448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590" y="2780928"/>
            <a:ext cx="2413124" cy="3530781"/>
          </a:xfrm>
          <a:prstGeom prst="rect">
            <a:avLst/>
          </a:prstGeom>
        </p:spPr>
      </p:pic>
      <p:pic>
        <p:nvPicPr>
          <p:cNvPr id="5" name="圖片 4"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564904"/>
            <a:ext cx="2597283" cy="4076910"/>
          </a:xfrm>
          <a:prstGeom prst="rect">
            <a:avLst/>
          </a:prstGeom>
        </p:spPr>
      </p:pic>
      <p:sp>
        <p:nvSpPr>
          <p:cNvPr id="6" name="文字方塊 5"/>
          <p:cNvSpPr txBox="1"/>
          <p:nvPr/>
        </p:nvSpPr>
        <p:spPr>
          <a:xfrm>
            <a:off x="899592" y="1844824"/>
            <a:ext cx="2056397" cy="523220"/>
          </a:xfrm>
          <a:prstGeom prst="rect">
            <a:avLst/>
          </a:prstGeom>
          <a:solidFill>
            <a:schemeClr val="bg1">
              <a:lumMod val="85000"/>
            </a:schemeClr>
          </a:solidFill>
          <a:ln w="12700">
            <a:noFill/>
          </a:ln>
        </p:spPr>
        <p:txBody>
          <a:bodyPr wrap="none" rtlCol="0">
            <a:spAutoFit/>
          </a:bodyPr>
          <a:lstStyle/>
          <a:p>
            <a:r>
              <a:rPr lang="en-US" sz="2800" b="1" smtClean="0">
                <a:latin typeface="微軟正黑體" panose="020B0604030504040204" pitchFamily="34" charset="-120"/>
                <a:ea typeface="微軟正黑體" panose="020B0604030504040204" pitchFamily="34" charset="-120"/>
              </a:rPr>
              <a:t>offline app</a:t>
            </a:r>
          </a:p>
        </p:txBody>
      </p:sp>
      <p:sp>
        <p:nvSpPr>
          <p:cNvPr id="7" name="文字方塊 6"/>
          <p:cNvSpPr txBox="1"/>
          <p:nvPr/>
        </p:nvSpPr>
        <p:spPr>
          <a:xfrm>
            <a:off x="4885590" y="1988840"/>
            <a:ext cx="2024913" cy="523220"/>
          </a:xfrm>
          <a:prstGeom prst="rect">
            <a:avLst/>
          </a:prstGeom>
          <a:solidFill>
            <a:schemeClr val="bg1">
              <a:lumMod val="85000"/>
            </a:schemeClr>
          </a:solidFill>
          <a:ln w="12700">
            <a:noFill/>
          </a:ln>
        </p:spPr>
        <p:txBody>
          <a:bodyPr wrap="none" rtlCol="0">
            <a:spAutoFit/>
          </a:bodyPr>
          <a:lstStyle/>
          <a:p>
            <a:r>
              <a:rPr lang="en-US" sz="2800" b="1" smtClean="0">
                <a:latin typeface="微軟正黑體" panose="020B0604030504040204" pitchFamily="34" charset="-120"/>
                <a:ea typeface="微軟正黑體" panose="020B0604030504040204" pitchFamily="34" charset="-120"/>
              </a:rPr>
              <a:t>online app</a:t>
            </a:r>
          </a:p>
        </p:txBody>
      </p:sp>
      <p:sp>
        <p:nvSpPr>
          <p:cNvPr id="8" name="矩形 7"/>
          <p:cNvSpPr/>
          <p:nvPr/>
        </p:nvSpPr>
        <p:spPr>
          <a:xfrm>
            <a:off x="1259632" y="3573016"/>
            <a:ext cx="1872208" cy="576064"/>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標題 8"/>
          <p:cNvSpPr>
            <a:spLocks noGrp="1"/>
          </p:cNvSpPr>
          <p:nvPr>
            <p:ph type="title"/>
          </p:nvPr>
        </p:nvSpPr>
        <p:spPr/>
        <p:txBody>
          <a:bodyPr/>
          <a:lstStyle/>
          <a:p>
            <a:r>
              <a:rPr lang="en-US" smtClean="0"/>
              <a:t>App content</a:t>
            </a:r>
            <a:endParaRPr lang="en-US"/>
          </a:p>
        </p:txBody>
      </p:sp>
    </p:spTree>
    <p:extLst>
      <p:ext uri="{BB962C8B-B14F-4D97-AF65-F5344CB8AC3E}">
        <p14:creationId xmlns:p14="http://schemas.microsoft.com/office/powerpoint/2010/main" val="76547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apk </a:t>
            </a:r>
            <a:r>
              <a:rPr lang="zh-TW" altLang="en-US" smtClean="0"/>
              <a:t>打包提要</a:t>
            </a:r>
            <a:endParaRPr lang="en-US"/>
          </a:p>
        </p:txBody>
      </p:sp>
      <p:sp>
        <p:nvSpPr>
          <p:cNvPr id="3" name="文字版面配置區 2"/>
          <p:cNvSpPr>
            <a:spLocks noGrp="1"/>
          </p:cNvSpPr>
          <p:nvPr>
            <p:ph type="body" idx="1"/>
          </p:nvPr>
        </p:nvSpPr>
        <p:spPr/>
        <p:txBody>
          <a:bodyPr/>
          <a:lstStyle/>
          <a:p>
            <a:endParaRPr lang="en-US"/>
          </a:p>
        </p:txBody>
      </p:sp>
    </p:spTree>
    <p:extLst>
      <p:ext uri="{BB962C8B-B14F-4D97-AF65-F5344CB8AC3E}">
        <p14:creationId xmlns:p14="http://schemas.microsoft.com/office/powerpoint/2010/main" val="436941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mtClean="0"/>
              <a:t>在</a:t>
            </a:r>
            <a:r>
              <a:rPr lang="en-US" altLang="zh-TW" smtClean="0"/>
              <a:t>chrome</a:t>
            </a:r>
            <a:r>
              <a:rPr lang="zh-TW" altLang="en-US" smtClean="0"/>
              <a:t>上，測試要封裝成</a:t>
            </a:r>
            <a:r>
              <a:rPr lang="en-US" altLang="zh-TW" smtClean="0"/>
              <a:t>android app</a:t>
            </a:r>
            <a:r>
              <a:rPr lang="zh-TW" altLang="en-US" smtClean="0"/>
              <a:t>的程式碼</a:t>
            </a:r>
            <a:r>
              <a:rPr lang="en-US" altLang="zh-TW" smtClean="0"/>
              <a:t>:</a:t>
            </a:r>
            <a:br>
              <a:rPr lang="en-US" altLang="zh-TW" smtClean="0"/>
            </a:br>
            <a:r>
              <a:rPr lang="en-US" altLang="zh-TW" smtClean="0"/>
              <a:t>html+ccs+javaScript</a:t>
            </a:r>
            <a:endParaRPr lang="en-US"/>
          </a:p>
        </p:txBody>
      </p:sp>
      <p:sp>
        <p:nvSpPr>
          <p:cNvPr id="3" name="文字版面配置區 2"/>
          <p:cNvSpPr>
            <a:spLocks noGrp="1"/>
          </p:cNvSpPr>
          <p:nvPr>
            <p:ph type="body" idx="1"/>
          </p:nvPr>
        </p:nvSpPr>
        <p:spPr/>
        <p:txBody>
          <a:bodyPr/>
          <a:lstStyle/>
          <a:p>
            <a:endParaRPr lang="en-US"/>
          </a:p>
        </p:txBody>
      </p:sp>
    </p:spTree>
    <p:extLst>
      <p:ext uri="{BB962C8B-B14F-4D97-AF65-F5344CB8AC3E}">
        <p14:creationId xmlns:p14="http://schemas.microsoft.com/office/powerpoint/2010/main" val="1554405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2843808" y="1340768"/>
            <a:ext cx="2664296" cy="648072"/>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17420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827584" y="764704"/>
            <a:ext cx="3096344" cy="720080"/>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文字方塊 3"/>
          <p:cNvSpPr txBox="1"/>
          <p:nvPr/>
        </p:nvSpPr>
        <p:spPr>
          <a:xfrm>
            <a:off x="4572000" y="836712"/>
            <a:ext cx="3240360" cy="954107"/>
          </a:xfrm>
          <a:prstGeom prst="rect">
            <a:avLst/>
          </a:prstGeom>
          <a:solidFill>
            <a:schemeClr val="bg1">
              <a:lumMod val="85000"/>
            </a:schemeClr>
          </a:solidFill>
          <a:ln w="12700">
            <a:noFill/>
          </a:ln>
        </p:spPr>
        <p:txBody>
          <a:bodyPr wrap="square" rtlCol="0">
            <a:spAutoFit/>
          </a:bodyPr>
          <a:lstStyle/>
          <a:p>
            <a:r>
              <a:rPr lang="zh-TW" altLang="en-US" sz="2800" b="1" smtClean="0">
                <a:latin typeface="微軟正黑體" panose="020B0604030504040204" pitchFamily="34" charset="-120"/>
                <a:ea typeface="微軟正黑體" panose="020B0604030504040204" pitchFamily="34" charset="-120"/>
              </a:rPr>
              <a:t>先在</a:t>
            </a:r>
            <a:r>
              <a:rPr lang="en-US" altLang="zh-TW" sz="2800" b="1" smtClean="0">
                <a:latin typeface="微軟正黑體" panose="020B0604030504040204" pitchFamily="34" charset="-120"/>
                <a:ea typeface="微軟正黑體" panose="020B0604030504040204" pitchFamily="34" charset="-120"/>
              </a:rPr>
              <a:t>crhome </a:t>
            </a:r>
            <a:r>
              <a:rPr lang="zh-TW" altLang="en-US" sz="2800" b="1" smtClean="0">
                <a:latin typeface="微軟正黑體" panose="020B0604030504040204" pitchFamily="34" charset="-120"/>
                <a:ea typeface="微軟正黑體" panose="020B0604030504040204" pitchFamily="34" charset="-120"/>
              </a:rPr>
              <a:t>上測試，直到滿意為止</a:t>
            </a:r>
            <a:endParaRPr lang="en-US" sz="2800" b="1"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42197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899592" y="764704"/>
            <a:ext cx="2520280" cy="792088"/>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9911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準備要封裝成</a:t>
            </a:r>
            <a:r>
              <a:rPr lang="en-US" altLang="zh-TW" smtClean="0"/>
              <a:t>android app</a:t>
            </a:r>
            <a:r>
              <a:rPr lang="zh-TW" altLang="en-US" smtClean="0"/>
              <a:t>的程式碼</a:t>
            </a:r>
            <a:endParaRPr lang="en-US"/>
          </a:p>
        </p:txBody>
      </p:sp>
      <p:sp>
        <p:nvSpPr>
          <p:cNvPr id="3" name="文字版面配置區 2"/>
          <p:cNvSpPr>
            <a:spLocks noGrp="1"/>
          </p:cNvSpPr>
          <p:nvPr>
            <p:ph type="body" idx="1"/>
          </p:nvPr>
        </p:nvSpPr>
        <p:spPr/>
        <p:txBody>
          <a:bodyPr/>
          <a:lstStyle/>
          <a:p>
            <a:endParaRPr lang="en-US"/>
          </a:p>
        </p:txBody>
      </p:sp>
    </p:spTree>
    <p:extLst>
      <p:ext uri="{BB962C8B-B14F-4D97-AF65-F5344CB8AC3E}">
        <p14:creationId xmlns:p14="http://schemas.microsoft.com/office/powerpoint/2010/main" val="2242130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2987824" y="1412776"/>
            <a:ext cx="2448272" cy="648072"/>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45150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2915816" y="1412776"/>
            <a:ext cx="1656184" cy="432048"/>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64602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en-US"/>
          </a:p>
        </p:txBody>
      </p:sp>
      <p:sp>
        <p:nvSpPr>
          <p:cNvPr id="3" name="文字版面配置區 2"/>
          <p:cNvSpPr>
            <a:spLocks noGrp="1"/>
          </p:cNvSpPr>
          <p:nvPr>
            <p:ph type="body" sz="quarter" idx="13"/>
          </p:nvPr>
        </p:nvSpPr>
        <p:spPr>
          <a:xfrm>
            <a:off x="395289" y="1268761"/>
            <a:ext cx="3672656" cy="5256584"/>
          </a:xfrm>
        </p:spPr>
        <p:txBody>
          <a:bodyPr>
            <a:normAutofit fontScale="62500" lnSpcReduction="20000"/>
          </a:bodyPr>
          <a:lstStyle/>
          <a:p>
            <a:r>
              <a:rPr lang="en-US"/>
              <a:t>PhoneGap is a software development framework by Adobe System, which is used to develop mobile applications. To develop apps using PhoneGap, the developer does not require to have knowledge of mobile programming language but only web-development languages like, HTML, CSS, and JScript.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844824"/>
            <a:ext cx="476250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7997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6372200" y="2636912"/>
            <a:ext cx="1368152" cy="288032"/>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61269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3203848" y="1556792"/>
            <a:ext cx="1241152" cy="288032"/>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3728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新增</a:t>
            </a:r>
            <a:r>
              <a:rPr lang="en-US" altLang="zh-TW" smtClean="0"/>
              <a:t>adobe id</a:t>
            </a:r>
            <a:endParaRPr lang="en-US"/>
          </a:p>
        </p:txBody>
      </p:sp>
      <p:sp>
        <p:nvSpPr>
          <p:cNvPr id="3" name="文字版面配置區 2"/>
          <p:cNvSpPr>
            <a:spLocks noGrp="1"/>
          </p:cNvSpPr>
          <p:nvPr>
            <p:ph type="body" idx="1"/>
          </p:nvPr>
        </p:nvSpPr>
        <p:spPr/>
        <p:txBody>
          <a:bodyPr/>
          <a:lstStyle/>
          <a:p>
            <a:endParaRPr lang="en-US"/>
          </a:p>
        </p:txBody>
      </p:sp>
    </p:spTree>
    <p:extLst>
      <p:ext uri="{BB962C8B-B14F-4D97-AF65-F5344CB8AC3E}">
        <p14:creationId xmlns:p14="http://schemas.microsoft.com/office/powerpoint/2010/main" val="803631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1763688" y="1412776"/>
            <a:ext cx="1944216" cy="576064"/>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31081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4932040" y="3645024"/>
            <a:ext cx="2808312" cy="1152128"/>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60293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2339752" y="3501008"/>
            <a:ext cx="2016224" cy="1656184"/>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45891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2195736" y="2060848"/>
            <a:ext cx="4248472" cy="1656184"/>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橢圓 3"/>
          <p:cNvSpPr/>
          <p:nvPr/>
        </p:nvSpPr>
        <p:spPr>
          <a:xfrm>
            <a:off x="3779912" y="4581128"/>
            <a:ext cx="1440160" cy="504056"/>
          </a:xfrm>
          <a:prstGeom prst="ellipse">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60753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pic>
        <p:nvPicPr>
          <p:cNvPr id="3" name="圖片 2"/>
          <p:cNvPicPr>
            <a:picLocks/>
          </p:cNvPicPr>
          <p:nvPr/>
        </p:nvPicPr>
        <p:blipFill rotWithShape="1">
          <a:blip r:embed="rId3" cstate="print">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rcRect/>
          <a:stretch/>
        </p:blipFill>
        <p:spPr>
          <a:xfrm>
            <a:off x="2781701" y="2829826"/>
            <a:ext cx="2184936" cy="1203159"/>
          </a:xfrm>
          <a:prstGeom prst="rect">
            <a:avLst/>
          </a:prstGeom>
        </p:spPr>
      </p:pic>
      <p:sp>
        <p:nvSpPr>
          <p:cNvPr id="4" name="橢圓 3"/>
          <p:cNvSpPr/>
          <p:nvPr/>
        </p:nvSpPr>
        <p:spPr>
          <a:xfrm>
            <a:off x="2483768" y="3933056"/>
            <a:ext cx="1512168" cy="864096"/>
          </a:xfrm>
          <a:prstGeom prst="ellipse">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00893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第一次在</a:t>
            </a:r>
            <a:r>
              <a:rPr lang="en-US" altLang="zh-TW" smtClean="0"/>
              <a:t>phonegap online</a:t>
            </a:r>
            <a:r>
              <a:rPr lang="zh-TW" altLang="en-US" smtClean="0"/>
              <a:t>建立</a:t>
            </a:r>
            <a:r>
              <a:rPr lang="en-US" altLang="zh-TW" smtClean="0"/>
              <a:t>app</a:t>
            </a:r>
            <a:endParaRPr lang="en-US"/>
          </a:p>
        </p:txBody>
      </p:sp>
      <p:sp>
        <p:nvSpPr>
          <p:cNvPr id="3" name="文字版面配置區 2"/>
          <p:cNvSpPr>
            <a:spLocks noGrp="1"/>
          </p:cNvSpPr>
          <p:nvPr>
            <p:ph type="body" idx="1"/>
          </p:nvPr>
        </p:nvSpPr>
        <p:spPr/>
        <p:txBody>
          <a:bodyPr/>
          <a:lstStyle/>
          <a:p>
            <a:endParaRPr lang="en-US"/>
          </a:p>
        </p:txBody>
      </p:sp>
    </p:spTree>
    <p:extLst>
      <p:ext uri="{BB962C8B-B14F-4D97-AF65-F5344CB8AC3E}">
        <p14:creationId xmlns:p14="http://schemas.microsoft.com/office/powerpoint/2010/main" val="3747980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6012160" y="4653136"/>
            <a:ext cx="1944216" cy="1368152"/>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05890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mtClean="0"/>
              <a:t>Prerequisites</a:t>
            </a:r>
            <a:endParaRPr lang="en-US"/>
          </a:p>
        </p:txBody>
      </p:sp>
      <p:sp>
        <p:nvSpPr>
          <p:cNvPr id="3" name="文字版面配置區 2"/>
          <p:cNvSpPr>
            <a:spLocks noGrp="1"/>
          </p:cNvSpPr>
          <p:nvPr>
            <p:ph type="body" sz="quarter" idx="13"/>
          </p:nvPr>
        </p:nvSpPr>
        <p:spPr/>
        <p:txBody>
          <a:bodyPr/>
          <a:lstStyle/>
          <a:p>
            <a:r>
              <a:rPr lang="en-US" smtClean="0"/>
              <a:t>It </a:t>
            </a:r>
            <a:r>
              <a:rPr lang="en-US"/>
              <a:t>is mandatory that you have knowledge of HTML, CSS and JScript to create website that you might want to put on App. No other programming language is required to use PhoneGap.</a:t>
            </a:r>
          </a:p>
        </p:txBody>
      </p:sp>
    </p:spTree>
    <p:extLst>
      <p:ext uri="{BB962C8B-B14F-4D97-AF65-F5344CB8AC3E}">
        <p14:creationId xmlns:p14="http://schemas.microsoft.com/office/powerpoint/2010/main" val="3011233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橢圓 2"/>
          <p:cNvSpPr/>
          <p:nvPr/>
        </p:nvSpPr>
        <p:spPr>
          <a:xfrm>
            <a:off x="7020272" y="3429000"/>
            <a:ext cx="1224136" cy="1080120"/>
          </a:xfrm>
          <a:prstGeom prst="ellipse">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文字方塊 3"/>
          <p:cNvSpPr txBox="1"/>
          <p:nvPr/>
        </p:nvSpPr>
        <p:spPr>
          <a:xfrm>
            <a:off x="4733089" y="1700808"/>
            <a:ext cx="3109890" cy="1384995"/>
          </a:xfrm>
          <a:prstGeom prst="rect">
            <a:avLst/>
          </a:prstGeom>
          <a:solidFill>
            <a:schemeClr val="bg1">
              <a:lumMod val="85000"/>
            </a:schemeClr>
          </a:solidFill>
          <a:ln w="12700">
            <a:noFill/>
          </a:ln>
        </p:spPr>
        <p:txBody>
          <a:bodyPr wrap="none" rtlCol="0">
            <a:spAutoFit/>
          </a:bodyPr>
          <a:lstStyle/>
          <a:p>
            <a:r>
              <a:rPr lang="zh-TW" altLang="en-US" sz="2800" b="1" smtClean="0">
                <a:latin typeface="微軟正黑體" panose="020B0604030504040204" pitchFamily="34" charset="-120"/>
                <a:ea typeface="微軟正黑體" panose="020B0604030504040204" pitchFamily="34" charset="-120"/>
              </a:rPr>
              <a:t>如果不選上面的</a:t>
            </a:r>
            <a:endParaRPr lang="en-US" altLang="zh-TW" sz="2800" b="1" smtClean="0">
              <a:latin typeface="微軟正黑體" panose="020B0604030504040204" pitchFamily="34" charset="-120"/>
              <a:ea typeface="微軟正黑體" panose="020B0604030504040204" pitchFamily="34" charset="-120"/>
            </a:endParaRPr>
          </a:p>
          <a:p>
            <a:r>
              <a:rPr lang="en-US" sz="2800" b="1" smtClean="0">
                <a:latin typeface="微軟正黑體" panose="020B0604030504040204" pitchFamily="34" charset="-120"/>
                <a:ea typeface="微軟正黑體" panose="020B0604030504040204" pitchFamily="34" charset="-120"/>
              </a:rPr>
              <a:t>upload a .zipi file</a:t>
            </a:r>
          </a:p>
          <a:p>
            <a:r>
              <a:rPr lang="zh-TW" altLang="en-US" sz="2800" b="1">
                <a:latin typeface="微軟正黑體" panose="020B0604030504040204" pitchFamily="34" charset="-120"/>
                <a:ea typeface="微軟正黑體" panose="020B0604030504040204" pitchFamily="34" charset="-120"/>
              </a:rPr>
              <a:t>也可以直接關閉</a:t>
            </a:r>
            <a:endParaRPr lang="en-US" sz="2800" b="1"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85804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橢圓 2"/>
          <p:cNvSpPr/>
          <p:nvPr/>
        </p:nvSpPr>
        <p:spPr>
          <a:xfrm>
            <a:off x="6588224" y="3789040"/>
            <a:ext cx="1800200" cy="864096"/>
          </a:xfrm>
          <a:prstGeom prst="ellipse">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文字方塊 3"/>
          <p:cNvSpPr txBox="1"/>
          <p:nvPr/>
        </p:nvSpPr>
        <p:spPr>
          <a:xfrm>
            <a:off x="5148064" y="2924944"/>
            <a:ext cx="2507418" cy="523220"/>
          </a:xfrm>
          <a:prstGeom prst="rect">
            <a:avLst/>
          </a:prstGeom>
          <a:solidFill>
            <a:schemeClr val="bg1">
              <a:lumMod val="85000"/>
            </a:schemeClr>
          </a:solidFill>
          <a:ln w="12700">
            <a:noFill/>
          </a:ln>
        </p:spPr>
        <p:txBody>
          <a:bodyPr wrap="none" rtlCol="0">
            <a:spAutoFit/>
          </a:bodyPr>
          <a:lstStyle/>
          <a:p>
            <a:r>
              <a:rPr lang="zh-TW" altLang="en-US" sz="2800" b="1" smtClean="0">
                <a:latin typeface="微軟正黑體" panose="020B0604030504040204" pitchFamily="34" charset="-120"/>
                <a:ea typeface="微軟正黑體" panose="020B0604030504040204" pitchFamily="34" charset="-120"/>
              </a:rPr>
              <a:t>如果選了</a:t>
            </a:r>
            <a:r>
              <a:rPr lang="en-US" altLang="zh-TW" sz="2800" b="1" smtClean="0">
                <a:latin typeface="微軟正黑體" panose="020B0604030504040204" pitchFamily="34" charset="-120"/>
                <a:ea typeface="微軟正黑體" panose="020B0604030504040204" pitchFamily="34" charset="-120"/>
              </a:rPr>
              <a:t>close</a:t>
            </a:r>
            <a:endParaRPr lang="en-US" sz="2800" b="1"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78207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6012160" y="4437112"/>
            <a:ext cx="1872208" cy="1152128"/>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文字方塊 3"/>
          <p:cNvSpPr txBox="1"/>
          <p:nvPr/>
        </p:nvSpPr>
        <p:spPr>
          <a:xfrm>
            <a:off x="5436096" y="3861048"/>
            <a:ext cx="2339102" cy="523220"/>
          </a:xfrm>
          <a:prstGeom prst="rect">
            <a:avLst/>
          </a:prstGeom>
          <a:solidFill>
            <a:schemeClr val="bg1">
              <a:lumMod val="85000"/>
            </a:schemeClr>
          </a:solidFill>
          <a:ln w="12700">
            <a:noFill/>
          </a:ln>
        </p:spPr>
        <p:txBody>
          <a:bodyPr wrap="none" rtlCol="0">
            <a:spAutoFit/>
          </a:bodyPr>
          <a:lstStyle/>
          <a:p>
            <a:r>
              <a:rPr lang="zh-TW" altLang="en-US" sz="2800" b="1" smtClean="0">
                <a:latin typeface="微軟正黑體" panose="020B0604030504040204" pitchFamily="34" charset="-120"/>
                <a:ea typeface="微軟正黑體" panose="020B0604030504040204" pitchFamily="34" charset="-120"/>
              </a:rPr>
              <a:t>還是回到這裡</a:t>
            </a:r>
            <a:endParaRPr lang="en-US" sz="2800" b="1"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63001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1979712" y="2996952"/>
            <a:ext cx="1152128" cy="504056"/>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416304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向左箭號 2"/>
          <p:cNvSpPr/>
          <p:nvPr/>
        </p:nvSpPr>
        <p:spPr>
          <a:xfrm>
            <a:off x="7086600" y="4419600"/>
            <a:ext cx="977900" cy="508000"/>
          </a:xfrm>
          <a:prstGeom prst="leftArrow">
            <a:avLst/>
          </a:prstGeom>
          <a:solidFill>
            <a:srgbClr val="7030A0"/>
          </a:solidFill>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204958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向左箭號 3"/>
          <p:cNvSpPr/>
          <p:nvPr/>
        </p:nvSpPr>
        <p:spPr>
          <a:xfrm>
            <a:off x="4445000" y="3751942"/>
            <a:ext cx="977900" cy="508000"/>
          </a:xfrm>
          <a:prstGeom prst="leftArrow">
            <a:avLst/>
          </a:prstGeom>
          <a:solidFill>
            <a:srgbClr val="7030A0"/>
          </a:solidFill>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mtClean="0">
                <a:solidFill>
                  <a:srgbClr val="FFFF00"/>
                </a:solidFill>
              </a:rPr>
              <a:t>1</a:t>
            </a:r>
            <a:endParaRPr lang="en-US">
              <a:solidFill>
                <a:srgbClr val="FFFF00"/>
              </a:solidFill>
            </a:endParaRPr>
          </a:p>
        </p:txBody>
      </p:sp>
      <p:sp>
        <p:nvSpPr>
          <p:cNvPr id="5" name="向左箭號 4"/>
          <p:cNvSpPr/>
          <p:nvPr/>
        </p:nvSpPr>
        <p:spPr>
          <a:xfrm rot="18159575">
            <a:off x="7369063" y="4587810"/>
            <a:ext cx="977900" cy="508000"/>
          </a:xfrm>
          <a:prstGeom prst="leftArrow">
            <a:avLst/>
          </a:prstGeom>
          <a:solidFill>
            <a:srgbClr val="7030A0"/>
          </a:solidFill>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mtClean="0">
                <a:solidFill>
                  <a:srgbClr val="FFFF00"/>
                </a:solidFill>
              </a:rPr>
              <a:t>2</a:t>
            </a:r>
            <a:endParaRPr lang="en-US">
              <a:solidFill>
                <a:srgbClr val="FFFF00"/>
              </a:solidFill>
            </a:endParaRPr>
          </a:p>
        </p:txBody>
      </p:sp>
      <p:sp>
        <p:nvSpPr>
          <p:cNvPr id="6" name="橢圓 5"/>
          <p:cNvSpPr/>
          <p:nvPr/>
        </p:nvSpPr>
        <p:spPr>
          <a:xfrm>
            <a:off x="7236296" y="5229200"/>
            <a:ext cx="1368152" cy="792088"/>
          </a:xfrm>
          <a:prstGeom prst="ellipse">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601985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381000" y="1340768"/>
            <a:ext cx="3902968" cy="1368152"/>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文字方塊 3"/>
          <p:cNvSpPr txBox="1"/>
          <p:nvPr/>
        </p:nvSpPr>
        <p:spPr>
          <a:xfrm>
            <a:off x="4499992" y="1628800"/>
            <a:ext cx="1641796" cy="523220"/>
          </a:xfrm>
          <a:prstGeom prst="rect">
            <a:avLst/>
          </a:prstGeom>
          <a:solidFill>
            <a:schemeClr val="bg1">
              <a:lumMod val="85000"/>
            </a:schemeClr>
          </a:solidFill>
          <a:ln w="12700">
            <a:noFill/>
          </a:ln>
        </p:spPr>
        <p:txBody>
          <a:bodyPr wrap="none" rtlCol="0">
            <a:spAutoFit/>
          </a:bodyPr>
          <a:lstStyle/>
          <a:p>
            <a:r>
              <a:rPr lang="en-US" sz="2800" b="1" smtClean="0">
                <a:latin typeface="微軟正黑體" panose="020B0604030504040204" pitchFamily="34" charset="-120"/>
                <a:ea typeface="微軟正黑體" panose="020B0604030504040204" pitchFamily="34" charset="-120"/>
              </a:rPr>
              <a:t>optional</a:t>
            </a:r>
          </a:p>
        </p:txBody>
      </p:sp>
    </p:spTree>
    <p:extLst>
      <p:ext uri="{BB962C8B-B14F-4D97-AF65-F5344CB8AC3E}">
        <p14:creationId xmlns:p14="http://schemas.microsoft.com/office/powerpoint/2010/main" val="36264064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539552" y="2996952"/>
            <a:ext cx="1080120" cy="792088"/>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文字方塊 3"/>
          <p:cNvSpPr txBox="1"/>
          <p:nvPr/>
        </p:nvSpPr>
        <p:spPr>
          <a:xfrm>
            <a:off x="2267744" y="2636912"/>
            <a:ext cx="2610010" cy="523220"/>
          </a:xfrm>
          <a:prstGeom prst="rect">
            <a:avLst/>
          </a:prstGeom>
          <a:solidFill>
            <a:schemeClr val="bg1">
              <a:lumMod val="85000"/>
            </a:schemeClr>
          </a:solidFill>
          <a:ln w="12700">
            <a:noFill/>
          </a:ln>
        </p:spPr>
        <p:txBody>
          <a:bodyPr wrap="none" rtlCol="0">
            <a:spAutoFit/>
          </a:bodyPr>
          <a:lstStyle/>
          <a:p>
            <a:r>
              <a:rPr lang="zh-TW" altLang="en-US" sz="2800" b="1" smtClean="0">
                <a:latin typeface="微軟正黑體" panose="020B0604030504040204" pitchFamily="34" charset="-120"/>
                <a:ea typeface="微軟正黑體" panose="020B0604030504040204" pitchFamily="34" charset="-120"/>
              </a:rPr>
              <a:t>再一次（</a:t>
            </a:r>
            <a:r>
              <a:rPr lang="en-US" altLang="zh-TW" sz="2800" b="1" smtClean="0">
                <a:latin typeface="微軟正黑體" panose="020B0604030504040204" pitchFamily="34" charset="-120"/>
                <a:ea typeface="微軟正黑體" panose="020B0604030504040204" pitchFamily="34" charset="-120"/>
              </a:rPr>
              <a:t>bug?)</a:t>
            </a:r>
            <a:endParaRPr lang="en-US" sz="2800" b="1"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739744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橢圓 2"/>
          <p:cNvSpPr/>
          <p:nvPr/>
        </p:nvSpPr>
        <p:spPr>
          <a:xfrm>
            <a:off x="539552" y="3717032"/>
            <a:ext cx="1008112" cy="720080"/>
          </a:xfrm>
          <a:prstGeom prst="ellipse">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729217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1835696" y="2564904"/>
            <a:ext cx="1872208" cy="576064"/>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67560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en-US"/>
          </a:p>
        </p:txBody>
      </p:sp>
      <p:sp>
        <p:nvSpPr>
          <p:cNvPr id="3" name="文字版面配置區 2"/>
          <p:cNvSpPr>
            <a:spLocks noGrp="1"/>
          </p:cNvSpPr>
          <p:nvPr>
            <p:ph type="body" sz="quarter" idx="13"/>
          </p:nvPr>
        </p:nvSpPr>
        <p:spPr/>
        <p:txBody>
          <a:bodyPr/>
          <a:lstStyle/>
          <a:p>
            <a:r>
              <a:rPr lang="en-US"/>
              <a:t>The architecture of a mobile device is similar to that of a computer system. It has custom built hardware, firmware, and operating systems.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429000"/>
            <a:ext cx="2124075"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Mobile Operating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933538"/>
            <a:ext cx="333375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902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1691680" y="4653136"/>
            <a:ext cx="1656184" cy="720080"/>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527758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向左箭號 3"/>
          <p:cNvSpPr/>
          <p:nvPr/>
        </p:nvSpPr>
        <p:spPr>
          <a:xfrm rot="16439918">
            <a:off x="7538880" y="4256536"/>
            <a:ext cx="977900" cy="508000"/>
          </a:xfrm>
          <a:prstGeom prst="leftArrow">
            <a:avLst/>
          </a:prstGeom>
          <a:solidFill>
            <a:srgbClr val="7030A0"/>
          </a:solidFill>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矩形 4"/>
          <p:cNvSpPr/>
          <p:nvPr/>
        </p:nvSpPr>
        <p:spPr>
          <a:xfrm>
            <a:off x="7380312" y="5016008"/>
            <a:ext cx="934996" cy="717248"/>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488000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7452320" y="2564904"/>
            <a:ext cx="864096" cy="1008112"/>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文字方塊 3"/>
          <p:cNvSpPr txBox="1"/>
          <p:nvPr/>
        </p:nvSpPr>
        <p:spPr>
          <a:xfrm>
            <a:off x="5580112" y="1196752"/>
            <a:ext cx="3057247" cy="523220"/>
          </a:xfrm>
          <a:prstGeom prst="rect">
            <a:avLst/>
          </a:prstGeom>
          <a:solidFill>
            <a:schemeClr val="bg1">
              <a:lumMod val="85000"/>
            </a:schemeClr>
          </a:solidFill>
          <a:ln w="12700">
            <a:noFill/>
          </a:ln>
        </p:spPr>
        <p:txBody>
          <a:bodyPr wrap="none" rtlCol="0">
            <a:spAutoFit/>
          </a:bodyPr>
          <a:lstStyle/>
          <a:p>
            <a:r>
              <a:rPr lang="zh-TW" altLang="en-US" sz="2800" b="1" smtClean="0">
                <a:latin typeface="微軟正黑體" panose="020B0604030504040204" pitchFamily="34" charset="-120"/>
                <a:ea typeface="微軟正黑體" panose="020B0604030504040204" pitchFamily="34" charset="-120"/>
              </a:rPr>
              <a:t>想辦法下載到手機</a:t>
            </a:r>
            <a:endParaRPr lang="en-US" sz="2800" b="1"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112531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更新程式碼或是另外測試其他程式碼</a:t>
            </a:r>
            <a:endParaRPr lang="en-US"/>
          </a:p>
        </p:txBody>
      </p:sp>
      <p:sp>
        <p:nvSpPr>
          <p:cNvPr id="3" name="文字版面配置區 2"/>
          <p:cNvSpPr>
            <a:spLocks noGrp="1"/>
          </p:cNvSpPr>
          <p:nvPr>
            <p:ph type="body" idx="1"/>
          </p:nvPr>
        </p:nvSpPr>
        <p:spPr/>
        <p:txBody>
          <a:bodyPr/>
          <a:lstStyle/>
          <a:p>
            <a:endParaRPr lang="en-US"/>
          </a:p>
        </p:txBody>
      </p:sp>
    </p:spTree>
    <p:extLst>
      <p:ext uri="{BB962C8B-B14F-4D97-AF65-F5344CB8AC3E}">
        <p14:creationId xmlns:p14="http://schemas.microsoft.com/office/powerpoint/2010/main" val="9974105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向左箭號 2"/>
          <p:cNvSpPr/>
          <p:nvPr/>
        </p:nvSpPr>
        <p:spPr>
          <a:xfrm rot="16200000">
            <a:off x="3328938" y="4744070"/>
            <a:ext cx="977900" cy="508000"/>
          </a:xfrm>
          <a:prstGeom prst="leftArrow">
            <a:avLst/>
          </a:prstGeom>
          <a:solidFill>
            <a:srgbClr val="7030A0"/>
          </a:solidFill>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283211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向左箭號 2"/>
          <p:cNvSpPr/>
          <p:nvPr/>
        </p:nvSpPr>
        <p:spPr>
          <a:xfrm>
            <a:off x="1475656" y="2132856"/>
            <a:ext cx="977900" cy="508000"/>
          </a:xfrm>
          <a:prstGeom prst="leftArrow">
            <a:avLst/>
          </a:prstGeom>
          <a:solidFill>
            <a:srgbClr val="7030A0"/>
          </a:solidFill>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493722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467544" y="4149080"/>
            <a:ext cx="1224136" cy="504056"/>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815680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251520" y="4149080"/>
            <a:ext cx="1368152" cy="432048"/>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矩形 3"/>
          <p:cNvSpPr/>
          <p:nvPr/>
        </p:nvSpPr>
        <p:spPr>
          <a:xfrm>
            <a:off x="467544" y="4941168"/>
            <a:ext cx="1152128" cy="360040"/>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向左箭號 7"/>
          <p:cNvSpPr/>
          <p:nvPr/>
        </p:nvSpPr>
        <p:spPr>
          <a:xfrm>
            <a:off x="2267744" y="4867188"/>
            <a:ext cx="977900" cy="508000"/>
          </a:xfrm>
          <a:prstGeom prst="leftArrow">
            <a:avLst/>
          </a:prstGeom>
          <a:solidFill>
            <a:srgbClr val="7030A0"/>
          </a:solidFill>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mtClean="0">
                <a:solidFill>
                  <a:srgbClr val="FFFF00"/>
                </a:solidFill>
              </a:rPr>
              <a:t>2</a:t>
            </a:r>
            <a:endParaRPr lang="en-US">
              <a:solidFill>
                <a:srgbClr val="FFFF00"/>
              </a:solidFill>
            </a:endParaRPr>
          </a:p>
        </p:txBody>
      </p:sp>
      <p:sp>
        <p:nvSpPr>
          <p:cNvPr id="11" name="向左箭號 10"/>
          <p:cNvSpPr/>
          <p:nvPr/>
        </p:nvSpPr>
        <p:spPr>
          <a:xfrm>
            <a:off x="1979712" y="4107427"/>
            <a:ext cx="977900" cy="508000"/>
          </a:xfrm>
          <a:prstGeom prst="leftArrow">
            <a:avLst/>
          </a:prstGeom>
          <a:solidFill>
            <a:srgbClr val="7030A0"/>
          </a:solidFill>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mtClean="0">
                <a:solidFill>
                  <a:srgbClr val="FFFF00"/>
                </a:solidFill>
              </a:rPr>
              <a:t>1</a:t>
            </a:r>
            <a:endParaRPr lang="en-US">
              <a:solidFill>
                <a:srgbClr val="FFFF00"/>
              </a:solidFill>
            </a:endParaRPr>
          </a:p>
        </p:txBody>
      </p:sp>
    </p:spTree>
    <p:extLst>
      <p:ext uri="{BB962C8B-B14F-4D97-AF65-F5344CB8AC3E}">
        <p14:creationId xmlns:p14="http://schemas.microsoft.com/office/powerpoint/2010/main" val="555340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1619672" y="2564904"/>
            <a:ext cx="1512168" cy="504056"/>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矩形 3"/>
          <p:cNvSpPr/>
          <p:nvPr/>
        </p:nvSpPr>
        <p:spPr>
          <a:xfrm>
            <a:off x="3851920" y="4509120"/>
            <a:ext cx="936104" cy="576064"/>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267371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1907704" y="4869160"/>
            <a:ext cx="1440160" cy="792088"/>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65987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en-US"/>
          </a:p>
        </p:txBody>
      </p:sp>
      <p:sp>
        <p:nvSpPr>
          <p:cNvPr id="5" name="文字版面配置區 4"/>
          <p:cNvSpPr>
            <a:spLocks noGrp="1"/>
          </p:cNvSpPr>
          <p:nvPr>
            <p:ph type="body" sz="quarter" idx="13"/>
          </p:nvPr>
        </p:nvSpPr>
        <p:spPr/>
        <p:txBody>
          <a:bodyPr>
            <a:normAutofit fontScale="92500"/>
          </a:bodyPr>
          <a:lstStyle/>
          <a:p>
            <a:r>
              <a:rPr lang="en-US"/>
              <a:t>From a developer’s perspective, an app should have the following items included in its package −</a:t>
            </a:r>
          </a:p>
          <a:p>
            <a:endParaRPr lang="en-US"/>
          </a:p>
          <a:p>
            <a:pPr marL="457200" indent="-457200">
              <a:buFont typeface="Arial" panose="020B0604020202020204" pitchFamily="34" charset="0"/>
              <a:buChar char="•"/>
            </a:pPr>
            <a:r>
              <a:rPr lang="en-US"/>
              <a:t>Configuration </a:t>
            </a:r>
            <a:r>
              <a:rPr lang="en-US" smtClean="0"/>
              <a:t>files(config.xml)</a:t>
            </a:r>
            <a:endParaRPr lang="en-US"/>
          </a:p>
          <a:p>
            <a:pPr marL="457200" indent="-457200">
              <a:buFont typeface="Arial" panose="020B0604020202020204" pitchFamily="34" charset="0"/>
              <a:buChar char="•"/>
            </a:pPr>
            <a:r>
              <a:rPr lang="en-US"/>
              <a:t>Icons for app</a:t>
            </a:r>
          </a:p>
          <a:p>
            <a:pPr marL="457200" indent="-457200">
              <a:buFont typeface="Arial" panose="020B0604020202020204" pitchFamily="34" charset="0"/>
              <a:buChar char="•"/>
            </a:pPr>
            <a:r>
              <a:rPr lang="en-US"/>
              <a:t>Information or content (built using web technologies)</a:t>
            </a:r>
          </a:p>
        </p:txBody>
      </p:sp>
    </p:spTree>
    <p:extLst>
      <p:ext uri="{BB962C8B-B14F-4D97-AF65-F5344CB8AC3E}">
        <p14:creationId xmlns:p14="http://schemas.microsoft.com/office/powerpoint/2010/main" val="14213810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矩形 3"/>
          <p:cNvSpPr/>
          <p:nvPr/>
        </p:nvSpPr>
        <p:spPr>
          <a:xfrm>
            <a:off x="7308304" y="3501008"/>
            <a:ext cx="1008112" cy="1368152"/>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107076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5796136" y="3573016"/>
            <a:ext cx="2712864" cy="1224136"/>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516153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利用</a:t>
            </a:r>
            <a:r>
              <a:rPr lang="en-US" altLang="zh-TW" smtClean="0"/>
              <a:t>qr scanner </a:t>
            </a:r>
            <a:r>
              <a:rPr lang="zh-TW" altLang="en-US" smtClean="0"/>
              <a:t>連上</a:t>
            </a:r>
            <a:r>
              <a:rPr lang="en-US" altLang="zh-TW" smtClean="0"/>
              <a:t>apk</a:t>
            </a:r>
            <a:r>
              <a:rPr lang="zh-TW" altLang="en-US" smtClean="0"/>
              <a:t>網址</a:t>
            </a:r>
            <a:endParaRPr lang="en-US"/>
          </a:p>
        </p:txBody>
      </p:sp>
      <p:sp>
        <p:nvSpPr>
          <p:cNvPr id="3" name="文字版面配置區 2"/>
          <p:cNvSpPr>
            <a:spLocks noGrp="1"/>
          </p:cNvSpPr>
          <p:nvPr>
            <p:ph type="body" idx="1"/>
          </p:nvPr>
        </p:nvSpPr>
        <p:spPr/>
        <p:txBody>
          <a:bodyPr/>
          <a:lstStyle/>
          <a:p>
            <a:r>
              <a:rPr lang="en-US" smtClean="0"/>
              <a:t>QR Code </a:t>
            </a:r>
            <a:r>
              <a:rPr lang="zh-TW" altLang="en-US" smtClean="0"/>
              <a:t>掃描器</a:t>
            </a:r>
            <a:endParaRPr lang="en-US"/>
          </a:p>
        </p:txBody>
      </p:sp>
    </p:spTree>
    <p:extLst>
      <p:ext uri="{BB962C8B-B14F-4D97-AF65-F5344CB8AC3E}">
        <p14:creationId xmlns:p14="http://schemas.microsoft.com/office/powerpoint/2010/main" val="32121328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橢圓 2"/>
          <p:cNvSpPr/>
          <p:nvPr/>
        </p:nvSpPr>
        <p:spPr>
          <a:xfrm>
            <a:off x="4716016" y="4365104"/>
            <a:ext cx="1584176" cy="1440160"/>
          </a:xfrm>
          <a:prstGeom prst="ellipse">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文字方塊 3"/>
          <p:cNvSpPr txBox="1"/>
          <p:nvPr/>
        </p:nvSpPr>
        <p:spPr>
          <a:xfrm>
            <a:off x="4445000" y="3573016"/>
            <a:ext cx="2194832" cy="523220"/>
          </a:xfrm>
          <a:prstGeom prst="rect">
            <a:avLst/>
          </a:prstGeom>
          <a:solidFill>
            <a:schemeClr val="bg1">
              <a:lumMod val="85000"/>
            </a:schemeClr>
          </a:solidFill>
          <a:ln w="12700">
            <a:noFill/>
          </a:ln>
        </p:spPr>
        <p:txBody>
          <a:bodyPr wrap="none" rtlCol="0">
            <a:spAutoFit/>
          </a:bodyPr>
          <a:lstStyle/>
          <a:p>
            <a:r>
              <a:rPr lang="en-US" sz="2800" b="1" smtClean="0">
                <a:latin typeface="微軟正黑體" panose="020B0604030504040204" pitchFamily="34" charset="-120"/>
                <a:ea typeface="微軟正黑體" panose="020B0604030504040204" pitchFamily="34" charset="-120"/>
              </a:rPr>
              <a:t>QR Scanner</a:t>
            </a:r>
          </a:p>
        </p:txBody>
      </p:sp>
    </p:spTree>
    <p:extLst>
      <p:ext uri="{BB962C8B-B14F-4D97-AF65-F5344CB8AC3E}">
        <p14:creationId xmlns:p14="http://schemas.microsoft.com/office/powerpoint/2010/main" val="11172006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橢圓 2"/>
          <p:cNvSpPr/>
          <p:nvPr/>
        </p:nvSpPr>
        <p:spPr>
          <a:xfrm>
            <a:off x="2123728" y="1988840"/>
            <a:ext cx="4032448" cy="2232248"/>
          </a:xfrm>
          <a:prstGeom prst="ellipse">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349402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3275856" y="3573016"/>
            <a:ext cx="2304256" cy="1512168"/>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405363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5292080" y="3789040"/>
            <a:ext cx="2088232" cy="648072"/>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913656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5868144" y="4869160"/>
            <a:ext cx="2520280" cy="1080120"/>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433047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6516216" y="5013176"/>
            <a:ext cx="1872208" cy="1008112"/>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979412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5004048" y="3429000"/>
            <a:ext cx="2520280" cy="1008112"/>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6293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t>Configuration</a:t>
            </a:r>
          </a:p>
        </p:txBody>
      </p:sp>
      <p:sp>
        <p:nvSpPr>
          <p:cNvPr id="3" name="文字版面配置區 2"/>
          <p:cNvSpPr>
            <a:spLocks noGrp="1"/>
          </p:cNvSpPr>
          <p:nvPr>
            <p:ph type="body" sz="quarter" idx="13"/>
          </p:nvPr>
        </p:nvSpPr>
        <p:spPr/>
        <p:txBody>
          <a:bodyPr>
            <a:normAutofit fontScale="25000" lnSpcReduction="20000"/>
          </a:bodyPr>
          <a:lstStyle/>
          <a:p>
            <a:pPr>
              <a:lnSpc>
                <a:spcPct val="115000"/>
              </a:lnSpc>
              <a:spcAft>
                <a:spcPts val="1000"/>
              </a:spcAft>
            </a:pPr>
            <a:r>
              <a:rPr lang="en-US">
                <a:latin typeface="Calibri"/>
                <a:ea typeface="新細明體"/>
                <a:cs typeface="Times New Roman"/>
              </a:rPr>
              <a:t>&lt;?xml version </a:t>
            </a:r>
            <a:r>
              <a:rPr lang="en-US" b="1">
                <a:solidFill>
                  <a:srgbClr val="000080"/>
                </a:solidFill>
                <a:latin typeface="Calibri"/>
                <a:ea typeface="新細明體"/>
                <a:cs typeface="Times New Roman"/>
              </a:rPr>
              <a:t>=</a:t>
            </a:r>
            <a:r>
              <a:rPr lang="en-US">
                <a:latin typeface="Calibri"/>
                <a:ea typeface="新細明體"/>
                <a:cs typeface="Times New Roman"/>
              </a:rPr>
              <a:t> </a:t>
            </a:r>
            <a:r>
              <a:rPr lang="en-US">
                <a:solidFill>
                  <a:srgbClr val="800000"/>
                </a:solidFill>
                <a:latin typeface="Calibri"/>
                <a:ea typeface="新細明體"/>
                <a:cs typeface="Times New Roman"/>
              </a:rPr>
              <a:t>"1.0"</a:t>
            </a:r>
            <a:r>
              <a:rPr lang="en-US">
                <a:latin typeface="Calibri"/>
                <a:ea typeface="新細明體"/>
                <a:cs typeface="Times New Roman"/>
              </a:rPr>
              <a:t> encoding </a:t>
            </a:r>
            <a:r>
              <a:rPr lang="en-US" b="1">
                <a:solidFill>
                  <a:srgbClr val="000080"/>
                </a:solidFill>
                <a:latin typeface="Calibri"/>
                <a:ea typeface="新細明體"/>
                <a:cs typeface="Times New Roman"/>
              </a:rPr>
              <a:t>=</a:t>
            </a:r>
            <a:r>
              <a:rPr lang="en-US">
                <a:latin typeface="Calibri"/>
                <a:ea typeface="新細明體"/>
                <a:cs typeface="Times New Roman"/>
              </a:rPr>
              <a:t> </a:t>
            </a:r>
            <a:r>
              <a:rPr lang="en-US">
                <a:solidFill>
                  <a:srgbClr val="800000"/>
                </a:solidFill>
                <a:latin typeface="Calibri"/>
                <a:ea typeface="新細明體"/>
                <a:cs typeface="Times New Roman"/>
              </a:rPr>
              <a:t>"UTF-8"</a:t>
            </a:r>
            <a:r>
              <a:rPr lang="en-US">
                <a:latin typeface="Calibri"/>
                <a:ea typeface="新細明體"/>
                <a:cs typeface="Times New Roman"/>
              </a:rPr>
              <a:t>?</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b="1" smtClean="0">
                <a:solidFill>
                  <a:srgbClr val="000080"/>
                </a:solidFill>
                <a:latin typeface="Calibri"/>
                <a:ea typeface="新細明體"/>
                <a:cs typeface="Times New Roman"/>
              </a:rPr>
              <a:t>&lt;</a:t>
            </a:r>
            <a:r>
              <a:rPr lang="en-US" b="1">
                <a:solidFill>
                  <a:srgbClr val="000080"/>
                </a:solidFill>
                <a:latin typeface="Calibri"/>
                <a:ea typeface="新細明體"/>
                <a:cs typeface="Times New Roman"/>
              </a:rPr>
              <a:t>widget</a:t>
            </a:r>
            <a:r>
              <a:rPr lang="en-US">
                <a:latin typeface="Calibri"/>
                <a:ea typeface="新細明體"/>
                <a:cs typeface="Times New Roman"/>
              </a:rPr>
              <a:t> xmlns</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"http://www.w3.org/ns/widgets"</a:t>
            </a:r>
            <a:r>
              <a:rPr lang="en-US">
                <a:latin typeface="Calibri"/>
                <a:ea typeface="新細明體"/>
                <a:cs typeface="Times New Roman"/>
              </a:rPr>
              <a:t> xmlns</a:t>
            </a:r>
            <a:r>
              <a:rPr lang="en-US">
                <a:solidFill>
                  <a:srgbClr val="008080"/>
                </a:solidFill>
                <a:latin typeface="Calibri"/>
                <a:ea typeface="新細明體"/>
                <a:cs typeface="Times New Roman"/>
              </a:rPr>
              <a:t>:</a:t>
            </a:r>
            <a:r>
              <a:rPr lang="en-US">
                <a:latin typeface="Calibri"/>
                <a:ea typeface="新細明體"/>
                <a:cs typeface="Times New Roman"/>
              </a:rPr>
              <a:t>gap</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"http://phonegap.com/ns/1.0"</a:t>
            </a:r>
            <a:r>
              <a:rPr lang="en-US">
                <a:latin typeface="Calibri"/>
                <a:ea typeface="新細明體"/>
                <a:cs typeface="Times New Roman"/>
              </a:rPr>
              <a:t> </a:t>
            </a:r>
            <a:r>
              <a:rPr lang="en-US">
                <a:solidFill>
                  <a:srgbClr val="000080"/>
                </a:solidFill>
                <a:latin typeface="Calibri"/>
                <a:ea typeface="新細明體"/>
                <a:cs typeface="Times New Roman"/>
              </a:rPr>
              <a:t>id</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"com.tutorialspoint.onlineviewer"</a:t>
            </a:r>
            <a:r>
              <a:rPr lang="en-US">
                <a:latin typeface="Calibri"/>
                <a:ea typeface="新細明體"/>
                <a:cs typeface="Times New Roman"/>
              </a:rPr>
              <a:t> version</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"1.0"</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smtClean="0">
                <a:latin typeface="Calibri"/>
                <a:ea typeface="新細明體"/>
                <a:cs typeface="Times New Roman"/>
              </a:rPr>
              <a:t>  </a:t>
            </a:r>
            <a:r>
              <a:rPr lang="en-US" b="1">
                <a:solidFill>
                  <a:srgbClr val="000080"/>
                </a:solidFill>
                <a:latin typeface="Calibri"/>
                <a:ea typeface="新細明體"/>
                <a:cs typeface="Times New Roman"/>
              </a:rPr>
              <a:t>&lt;name&gt;</a:t>
            </a:r>
            <a:r>
              <a:rPr lang="en-US">
                <a:latin typeface="Calibri"/>
                <a:ea typeface="新細明體"/>
                <a:cs typeface="Times New Roman"/>
              </a:rPr>
              <a:t>Tutorials Point</a:t>
            </a:r>
            <a:r>
              <a:rPr lang="en-US" b="1">
                <a:solidFill>
                  <a:srgbClr val="000080"/>
                </a:solidFill>
                <a:latin typeface="Calibri"/>
                <a:ea typeface="新細明體"/>
                <a:cs typeface="Times New Roman"/>
              </a:rPr>
              <a:t>&lt;/name&gt;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smtClean="0">
                <a:latin typeface="Calibri"/>
                <a:ea typeface="新細明體"/>
                <a:cs typeface="Times New Roman"/>
              </a:rPr>
              <a:t>  </a:t>
            </a:r>
            <a:r>
              <a:rPr lang="en-US" b="1">
                <a:solidFill>
                  <a:srgbClr val="000080"/>
                </a:solidFill>
                <a:latin typeface="Calibri"/>
                <a:ea typeface="新細明體"/>
                <a:cs typeface="Times New Roman"/>
              </a:rPr>
              <a:t>&lt;description&gt;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Tutorials Point Online Viewer</a:t>
            </a:r>
          </a:p>
          <a:p>
            <a:pPr>
              <a:lnSpc>
                <a:spcPct val="115000"/>
              </a:lnSpc>
              <a:spcAft>
                <a:spcPts val="1000"/>
              </a:spcAft>
            </a:pPr>
            <a:r>
              <a:rPr lang="en-US">
                <a:latin typeface="Calibri"/>
                <a:ea typeface="新細明體"/>
                <a:cs typeface="Times New Roman"/>
              </a:rPr>
              <a:t>  </a:t>
            </a:r>
            <a:r>
              <a:rPr lang="en-US" b="1">
                <a:solidFill>
                  <a:srgbClr val="000080"/>
                </a:solidFill>
                <a:latin typeface="Calibri"/>
                <a:ea typeface="新細明體"/>
                <a:cs typeface="Times New Roman"/>
              </a:rPr>
              <a:t>&lt;/description&gt;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smtClean="0">
                <a:latin typeface="Calibri"/>
                <a:ea typeface="新細明體"/>
                <a:cs typeface="Times New Roman"/>
              </a:rPr>
              <a:t>  </a:t>
            </a:r>
            <a:r>
              <a:rPr lang="en-US" b="1">
                <a:solidFill>
                  <a:srgbClr val="000080"/>
                </a:solidFill>
                <a:latin typeface="Calibri"/>
                <a:ea typeface="新細明體"/>
                <a:cs typeface="Times New Roman"/>
              </a:rPr>
              <a:t>&lt;author</a:t>
            </a:r>
            <a:r>
              <a:rPr lang="en-US">
                <a:latin typeface="Calibri"/>
                <a:ea typeface="新細明體"/>
                <a:cs typeface="Times New Roman"/>
              </a:rPr>
              <a:t> href</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"http://tutorialspoint.com"</a:t>
            </a:r>
            <a:r>
              <a:rPr lang="en-US">
                <a:latin typeface="Calibri"/>
                <a:ea typeface="新細明體"/>
                <a:cs typeface="Times New Roman"/>
              </a:rPr>
              <a:t> email</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"contact@tutorialspoint.com"</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Tutorials Point</a:t>
            </a:r>
          </a:p>
          <a:p>
            <a:pPr>
              <a:lnSpc>
                <a:spcPct val="115000"/>
              </a:lnSpc>
              <a:spcAft>
                <a:spcPts val="1000"/>
              </a:spcAft>
            </a:pPr>
            <a:r>
              <a:rPr lang="en-US">
                <a:latin typeface="Calibri"/>
                <a:ea typeface="新細明體"/>
                <a:cs typeface="Times New Roman"/>
              </a:rPr>
              <a:t>  </a:t>
            </a:r>
            <a:r>
              <a:rPr lang="en-US" b="1">
                <a:solidFill>
                  <a:srgbClr val="000080"/>
                </a:solidFill>
                <a:latin typeface="Calibri"/>
                <a:ea typeface="新細明體"/>
                <a:cs typeface="Times New Roman"/>
              </a:rPr>
              <a:t>&lt;/author&gt;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smtClean="0">
                <a:latin typeface="Calibri"/>
                <a:ea typeface="新細明體"/>
                <a:cs typeface="Times New Roman"/>
              </a:rPr>
              <a:t>  </a:t>
            </a:r>
            <a:r>
              <a:rPr lang="en-US" b="1">
                <a:solidFill>
                  <a:srgbClr val="000080"/>
                </a:solidFill>
                <a:latin typeface="Calibri"/>
                <a:ea typeface="新細明體"/>
                <a:cs typeface="Times New Roman"/>
              </a:rPr>
              <a:t>&lt;preference</a:t>
            </a:r>
            <a:r>
              <a:rPr lang="en-US">
                <a:latin typeface="Calibri"/>
                <a:ea typeface="新細明體"/>
                <a:cs typeface="Times New Roman"/>
              </a:rPr>
              <a:t> name</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"permissions"</a:t>
            </a:r>
            <a:r>
              <a:rPr lang="en-US">
                <a:latin typeface="Calibri"/>
                <a:ea typeface="新細明體"/>
                <a:cs typeface="Times New Roman"/>
              </a:rPr>
              <a:t> value</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"none"</a:t>
            </a:r>
            <a:r>
              <a:rPr lang="en-US">
                <a:latin typeface="Calibri"/>
                <a:ea typeface="新細明體"/>
                <a:cs typeface="Times New Roman"/>
              </a:rPr>
              <a:t> </a:t>
            </a:r>
            <a:r>
              <a:rPr lang="en-US" b="1">
                <a:solidFill>
                  <a:srgbClr val="0000FF"/>
                </a:solidFill>
                <a:latin typeface="Calibri"/>
                <a:ea typeface="新細明體"/>
                <a:cs typeface="Times New Roman"/>
              </a:rPr>
              <a:t>/</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smtClean="0">
                <a:latin typeface="Calibri"/>
                <a:ea typeface="新細明體"/>
                <a:cs typeface="Times New Roman"/>
              </a:rPr>
              <a:t>  </a:t>
            </a:r>
            <a:r>
              <a:rPr lang="en-US" b="1">
                <a:solidFill>
                  <a:srgbClr val="000080"/>
                </a:solidFill>
                <a:latin typeface="Calibri"/>
                <a:ea typeface="新細明體"/>
                <a:cs typeface="Times New Roman"/>
              </a:rPr>
              <a:t>&lt;icon</a:t>
            </a:r>
            <a:r>
              <a:rPr lang="en-US">
                <a:latin typeface="Calibri"/>
                <a:ea typeface="新細明體"/>
                <a:cs typeface="Times New Roman"/>
              </a:rPr>
              <a:t> src</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"res/icon/android/drawable-ldpi/tp_icon.png"</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platform</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"android"</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qualifier</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"ldpi"</a:t>
            </a:r>
            <a:r>
              <a:rPr lang="en-US">
                <a:latin typeface="Calibri"/>
                <a:ea typeface="新細明體"/>
                <a:cs typeface="Times New Roman"/>
              </a:rPr>
              <a:t> </a:t>
            </a:r>
            <a:r>
              <a:rPr lang="en-US" b="1">
                <a:solidFill>
                  <a:srgbClr val="0000FF"/>
                </a:solidFill>
                <a:latin typeface="Calibri"/>
                <a:ea typeface="新細明體"/>
                <a:cs typeface="Times New Roman"/>
              </a:rPr>
              <a:t>/</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smtClean="0">
                <a:latin typeface="Calibri"/>
                <a:ea typeface="新細明體"/>
                <a:cs typeface="Times New Roman"/>
              </a:rPr>
              <a:t>  </a:t>
            </a:r>
            <a:r>
              <a:rPr lang="en-US" b="1">
                <a:solidFill>
                  <a:srgbClr val="000080"/>
                </a:solidFill>
                <a:latin typeface="Calibri"/>
                <a:ea typeface="新細明體"/>
                <a:cs typeface="Times New Roman"/>
              </a:rPr>
              <a:t>&lt;icon</a:t>
            </a:r>
            <a:r>
              <a:rPr lang="en-US">
                <a:latin typeface="Calibri"/>
                <a:ea typeface="新細明體"/>
                <a:cs typeface="Times New Roman"/>
              </a:rPr>
              <a:t> src</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"res/icon/android/drawable-mdpi/tp_icon.png"</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platform</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"android"</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qualifier</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"mdpi"</a:t>
            </a:r>
            <a:r>
              <a:rPr lang="en-US">
                <a:latin typeface="Calibri"/>
                <a:ea typeface="新細明體"/>
                <a:cs typeface="Times New Roman"/>
              </a:rPr>
              <a:t> </a:t>
            </a:r>
            <a:r>
              <a:rPr lang="en-US" b="1">
                <a:solidFill>
                  <a:srgbClr val="0000FF"/>
                </a:solidFill>
                <a:latin typeface="Calibri"/>
                <a:ea typeface="新細明體"/>
                <a:cs typeface="Times New Roman"/>
              </a:rPr>
              <a:t>/</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smtClean="0">
                <a:latin typeface="Calibri"/>
                <a:ea typeface="新細明體"/>
                <a:cs typeface="Times New Roman"/>
              </a:rPr>
              <a:t>  </a:t>
            </a:r>
            <a:r>
              <a:rPr lang="en-US" b="1">
                <a:solidFill>
                  <a:srgbClr val="000080"/>
                </a:solidFill>
                <a:latin typeface="Calibri"/>
                <a:ea typeface="新細明體"/>
                <a:cs typeface="Times New Roman"/>
              </a:rPr>
              <a:t>&lt;icon</a:t>
            </a:r>
            <a:r>
              <a:rPr lang="en-US">
                <a:latin typeface="Calibri"/>
                <a:ea typeface="新細明體"/>
                <a:cs typeface="Times New Roman"/>
              </a:rPr>
              <a:t> src</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"res/icon/android/drawable-hdpi/tp_icon.png"</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platform</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"android"</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qualifier</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"hdpi"</a:t>
            </a:r>
            <a:r>
              <a:rPr lang="en-US">
                <a:latin typeface="Calibri"/>
                <a:ea typeface="新細明體"/>
                <a:cs typeface="Times New Roman"/>
              </a:rPr>
              <a:t> </a:t>
            </a:r>
            <a:r>
              <a:rPr lang="en-US" b="1">
                <a:solidFill>
                  <a:srgbClr val="0000FF"/>
                </a:solidFill>
                <a:latin typeface="Calibri"/>
                <a:ea typeface="新細明體"/>
                <a:cs typeface="Times New Roman"/>
              </a:rPr>
              <a:t>/</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smtClean="0">
                <a:latin typeface="Calibri"/>
                <a:ea typeface="新細明體"/>
                <a:cs typeface="Times New Roman"/>
              </a:rPr>
              <a:t>  </a:t>
            </a:r>
            <a:r>
              <a:rPr lang="en-US" b="1">
                <a:solidFill>
                  <a:srgbClr val="000080"/>
                </a:solidFill>
                <a:latin typeface="Calibri"/>
                <a:ea typeface="新細明體"/>
                <a:cs typeface="Times New Roman"/>
              </a:rPr>
              <a:t>&lt;icon</a:t>
            </a:r>
            <a:r>
              <a:rPr lang="en-US">
                <a:latin typeface="Calibri"/>
                <a:ea typeface="新細明體"/>
                <a:cs typeface="Times New Roman"/>
              </a:rPr>
              <a:t> src</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"res/icon/android/drawable-xhdpi/tp_icon.png"</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platform</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"android"</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qualifier</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"xhdpi"</a:t>
            </a:r>
            <a:r>
              <a:rPr lang="en-US">
                <a:latin typeface="Calibri"/>
                <a:ea typeface="新細明體"/>
                <a:cs typeface="Times New Roman"/>
              </a:rPr>
              <a:t> </a:t>
            </a:r>
            <a:r>
              <a:rPr lang="en-US" b="1">
                <a:solidFill>
                  <a:srgbClr val="0000FF"/>
                </a:solidFill>
                <a:latin typeface="Calibri"/>
                <a:ea typeface="新細明體"/>
                <a:cs typeface="Times New Roman"/>
              </a:rPr>
              <a:t>/</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smtClean="0">
                <a:latin typeface="Calibri"/>
                <a:ea typeface="新細明體"/>
                <a:cs typeface="Times New Roman"/>
              </a:rPr>
              <a:t>  </a:t>
            </a:r>
            <a:r>
              <a:rPr lang="en-US" b="1">
                <a:solidFill>
                  <a:srgbClr val="000080"/>
                </a:solidFill>
                <a:latin typeface="Calibri"/>
                <a:ea typeface="新細明體"/>
                <a:cs typeface="Times New Roman"/>
              </a:rPr>
              <a:t>&lt;icon</a:t>
            </a:r>
            <a:r>
              <a:rPr lang="en-US">
                <a:latin typeface="Calibri"/>
                <a:ea typeface="新細明體"/>
                <a:cs typeface="Times New Roman"/>
              </a:rPr>
              <a:t> src</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"res/icon/android/drawable-xxhdpi/tp_icon.png"</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platform</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"android"</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qualifier</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"xxhdpi"</a:t>
            </a:r>
            <a:r>
              <a:rPr lang="en-US">
                <a:latin typeface="Calibri"/>
                <a:ea typeface="新細明體"/>
                <a:cs typeface="Times New Roman"/>
              </a:rPr>
              <a:t> </a:t>
            </a:r>
            <a:r>
              <a:rPr lang="en-US" b="1">
                <a:solidFill>
                  <a:srgbClr val="0000FF"/>
                </a:solidFill>
                <a:latin typeface="Calibri"/>
                <a:ea typeface="新細明體"/>
                <a:cs typeface="Times New Roman"/>
              </a:rPr>
              <a:t>/</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smtClean="0">
                <a:latin typeface="Calibri"/>
                <a:ea typeface="新細明體"/>
                <a:cs typeface="Times New Roman"/>
              </a:rPr>
              <a:t>  </a:t>
            </a:r>
            <a:r>
              <a:rPr lang="en-US" b="1">
                <a:solidFill>
                  <a:srgbClr val="000080"/>
                </a:solidFill>
                <a:latin typeface="Calibri"/>
                <a:ea typeface="新細明體"/>
                <a:cs typeface="Times New Roman"/>
              </a:rPr>
              <a:t>&lt;icon</a:t>
            </a:r>
            <a:r>
              <a:rPr lang="en-US">
                <a:latin typeface="Calibri"/>
                <a:ea typeface="新細明體"/>
                <a:cs typeface="Times New Roman"/>
              </a:rPr>
              <a:t> src</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"res/icon/ios/Icon-72.png"</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platform</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"ios"</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qualifier</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a:t>
            </a:r>
            <a:r>
              <a:rPr lang="en-US">
                <a:latin typeface="Calibri"/>
                <a:ea typeface="新細明體"/>
                <a:cs typeface="Times New Roman"/>
              </a:rPr>
              <a:t> </a:t>
            </a:r>
            <a:r>
              <a:rPr lang="en-US" b="1">
                <a:solidFill>
                  <a:srgbClr val="0000FF"/>
                </a:solidFill>
                <a:latin typeface="Calibri"/>
                <a:ea typeface="新細明體"/>
                <a:cs typeface="Times New Roman"/>
              </a:rPr>
              <a:t>/</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b="1">
                <a:solidFill>
                  <a:srgbClr val="000080"/>
                </a:solidFill>
                <a:latin typeface="Calibri"/>
                <a:ea typeface="新細明體"/>
                <a:cs typeface="Times New Roman"/>
              </a:rPr>
              <a:t>&lt;icon</a:t>
            </a:r>
            <a:r>
              <a:rPr lang="en-US">
                <a:latin typeface="Calibri"/>
                <a:ea typeface="新細明體"/>
                <a:cs typeface="Times New Roman"/>
              </a:rPr>
              <a:t> src</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"res/icon/ios/icon-57.png"</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platform</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"ios"</a:t>
            </a:r>
            <a:r>
              <a:rPr lang="en-US">
                <a:latin typeface="Calibri"/>
                <a:ea typeface="新細明體"/>
                <a:cs typeface="Times New Roman"/>
              </a:rPr>
              <a:t> width</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"57"</a:t>
            </a:r>
            <a:r>
              <a:rPr lang="en-US">
                <a:latin typeface="Calibri"/>
                <a:ea typeface="新細明體"/>
                <a:cs typeface="Times New Roman"/>
              </a:rPr>
              <a:t> height</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"57"</a:t>
            </a:r>
            <a:r>
              <a:rPr lang="en-US">
                <a:latin typeface="Calibri"/>
                <a:ea typeface="新細明體"/>
                <a:cs typeface="Times New Roman"/>
              </a:rPr>
              <a:t> </a:t>
            </a:r>
            <a:r>
              <a:rPr lang="en-US" b="1">
                <a:solidFill>
                  <a:srgbClr val="0000FF"/>
                </a:solidFill>
                <a:latin typeface="Calibri"/>
                <a:ea typeface="新細明體"/>
                <a:cs typeface="Times New Roman"/>
              </a:rPr>
              <a:t>/</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b="1">
                <a:solidFill>
                  <a:srgbClr val="000080"/>
                </a:solidFill>
                <a:latin typeface="Calibri"/>
                <a:ea typeface="新細明體"/>
                <a:cs typeface="Times New Roman"/>
              </a:rPr>
              <a:t>&lt;icon</a:t>
            </a:r>
            <a:r>
              <a:rPr lang="en-US">
                <a:latin typeface="Calibri"/>
                <a:ea typeface="新細明體"/>
                <a:cs typeface="Times New Roman"/>
              </a:rPr>
              <a:t> src</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"res/icon/ios/icon-72.png"</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platform</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"ios"</a:t>
            </a:r>
            <a:r>
              <a:rPr lang="en-US">
                <a:latin typeface="Calibri"/>
                <a:ea typeface="新細明體"/>
                <a:cs typeface="Times New Roman"/>
              </a:rPr>
              <a:t> width</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"72"</a:t>
            </a:r>
            <a:r>
              <a:rPr lang="en-US">
                <a:latin typeface="Calibri"/>
                <a:ea typeface="新細明體"/>
                <a:cs typeface="Times New Roman"/>
              </a:rPr>
              <a:t> height</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"72"</a:t>
            </a:r>
            <a:r>
              <a:rPr lang="en-US">
                <a:latin typeface="Calibri"/>
                <a:ea typeface="新細明體"/>
                <a:cs typeface="Times New Roman"/>
              </a:rPr>
              <a:t> </a:t>
            </a:r>
            <a:r>
              <a:rPr lang="en-US" b="1">
                <a:solidFill>
                  <a:srgbClr val="0000FF"/>
                </a:solidFill>
                <a:latin typeface="Calibri"/>
                <a:ea typeface="新細明體"/>
                <a:cs typeface="Times New Roman"/>
              </a:rPr>
              <a:t>/</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b="1">
                <a:solidFill>
                  <a:srgbClr val="000080"/>
                </a:solidFill>
                <a:latin typeface="Calibri"/>
                <a:ea typeface="新細明體"/>
                <a:cs typeface="Times New Roman"/>
              </a:rPr>
              <a:t>&lt;icon</a:t>
            </a:r>
            <a:r>
              <a:rPr lang="en-US">
                <a:latin typeface="Calibri"/>
                <a:ea typeface="新細明體"/>
                <a:cs typeface="Times New Roman"/>
              </a:rPr>
              <a:t> src</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"res/icon/ios/icon-57-2x.png"</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platform</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"ios"</a:t>
            </a:r>
            <a:r>
              <a:rPr lang="en-US">
                <a:latin typeface="Calibri"/>
                <a:ea typeface="新細明體"/>
                <a:cs typeface="Times New Roman"/>
              </a:rPr>
              <a:t> width</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"114"</a:t>
            </a:r>
            <a:r>
              <a:rPr lang="en-US">
                <a:latin typeface="Calibri"/>
                <a:ea typeface="新細明體"/>
                <a:cs typeface="Times New Roman"/>
              </a:rPr>
              <a:t> height</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"114"</a:t>
            </a:r>
            <a:r>
              <a:rPr lang="en-US">
                <a:latin typeface="Calibri"/>
                <a:ea typeface="新細明體"/>
                <a:cs typeface="Times New Roman"/>
              </a:rPr>
              <a:t> </a:t>
            </a:r>
            <a:r>
              <a:rPr lang="en-US" b="1">
                <a:solidFill>
                  <a:srgbClr val="0000FF"/>
                </a:solidFill>
                <a:latin typeface="Calibri"/>
                <a:ea typeface="新細明體"/>
                <a:cs typeface="Times New Roman"/>
              </a:rPr>
              <a:t>/</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b="1">
                <a:solidFill>
                  <a:srgbClr val="000080"/>
                </a:solidFill>
                <a:latin typeface="Calibri"/>
                <a:ea typeface="新細明體"/>
                <a:cs typeface="Times New Roman"/>
              </a:rPr>
              <a:t>&lt;icon</a:t>
            </a:r>
            <a:r>
              <a:rPr lang="en-US">
                <a:latin typeface="Calibri"/>
                <a:ea typeface="新細明體"/>
                <a:cs typeface="Times New Roman"/>
              </a:rPr>
              <a:t> src</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"res/icon/ios/icon-72-2x.png"</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platform</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"ios"</a:t>
            </a:r>
            <a:r>
              <a:rPr lang="en-US">
                <a:latin typeface="Calibri"/>
                <a:ea typeface="新細明體"/>
                <a:cs typeface="Times New Roman"/>
              </a:rPr>
              <a:t> width</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"144"</a:t>
            </a:r>
            <a:r>
              <a:rPr lang="en-US">
                <a:latin typeface="Calibri"/>
                <a:ea typeface="新細明體"/>
                <a:cs typeface="Times New Roman"/>
              </a:rPr>
              <a:t> height</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"144"</a:t>
            </a:r>
            <a:r>
              <a:rPr lang="en-US">
                <a:latin typeface="Calibri"/>
                <a:ea typeface="新細明體"/>
                <a:cs typeface="Times New Roman"/>
              </a:rPr>
              <a:t> </a:t>
            </a:r>
            <a:r>
              <a:rPr lang="en-US" b="1">
                <a:solidFill>
                  <a:srgbClr val="0000FF"/>
                </a:solidFill>
                <a:latin typeface="Calibri"/>
                <a:ea typeface="新細明體"/>
                <a:cs typeface="Times New Roman"/>
              </a:rPr>
              <a:t>/</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b="1" smtClean="0">
                <a:solidFill>
                  <a:srgbClr val="000080"/>
                </a:solidFill>
                <a:latin typeface="Calibri"/>
                <a:ea typeface="新細明體"/>
                <a:cs typeface="Times New Roman"/>
              </a:rPr>
              <a:t>&lt;/</a:t>
            </a:r>
            <a:r>
              <a:rPr lang="en-US" b="1">
                <a:solidFill>
                  <a:srgbClr val="000080"/>
                </a:solidFill>
                <a:latin typeface="Calibri"/>
                <a:ea typeface="新細明體"/>
                <a:cs typeface="Times New Roman"/>
              </a:rPr>
              <a:t>widget&gt;</a:t>
            </a:r>
            <a:endParaRPr lang="en-US"/>
          </a:p>
        </p:txBody>
      </p:sp>
    </p:spTree>
    <p:extLst>
      <p:ext uri="{BB962C8B-B14F-4D97-AF65-F5344CB8AC3E}">
        <p14:creationId xmlns:p14="http://schemas.microsoft.com/office/powerpoint/2010/main" val="42245671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橢圓 2"/>
          <p:cNvSpPr/>
          <p:nvPr/>
        </p:nvSpPr>
        <p:spPr>
          <a:xfrm>
            <a:off x="6228184" y="4581128"/>
            <a:ext cx="1800200" cy="1512168"/>
          </a:xfrm>
          <a:prstGeom prst="ellipse">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015254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矩形 3"/>
          <p:cNvSpPr/>
          <p:nvPr/>
        </p:nvSpPr>
        <p:spPr>
          <a:xfrm>
            <a:off x="5436096" y="3645024"/>
            <a:ext cx="1440160" cy="432048"/>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740755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橢圓 2"/>
          <p:cNvSpPr/>
          <p:nvPr/>
        </p:nvSpPr>
        <p:spPr>
          <a:xfrm>
            <a:off x="6444208" y="4725144"/>
            <a:ext cx="1944216" cy="1224136"/>
          </a:xfrm>
          <a:prstGeom prst="ellipse">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857819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6732240" y="5229200"/>
            <a:ext cx="1656184" cy="648072"/>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41030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5436096" y="5013176"/>
            <a:ext cx="2016224" cy="1080120"/>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61805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5652120" y="5157192"/>
            <a:ext cx="1584176" cy="720080"/>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765466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向左箭號 2"/>
          <p:cNvSpPr/>
          <p:nvPr/>
        </p:nvSpPr>
        <p:spPr>
          <a:xfrm>
            <a:off x="7086600" y="4419600"/>
            <a:ext cx="977900" cy="508000"/>
          </a:xfrm>
          <a:prstGeom prst="leftArrow">
            <a:avLst/>
          </a:prstGeom>
          <a:solidFill>
            <a:srgbClr val="7030A0"/>
          </a:solidFill>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726619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向左箭號 2"/>
          <p:cNvSpPr/>
          <p:nvPr/>
        </p:nvSpPr>
        <p:spPr>
          <a:xfrm>
            <a:off x="7086600" y="4419600"/>
            <a:ext cx="977900" cy="508000"/>
          </a:xfrm>
          <a:prstGeom prst="leftArrow">
            <a:avLst/>
          </a:prstGeom>
          <a:solidFill>
            <a:srgbClr val="7030A0"/>
          </a:solidFill>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524752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向左箭號 2"/>
          <p:cNvSpPr/>
          <p:nvPr/>
        </p:nvSpPr>
        <p:spPr>
          <a:xfrm>
            <a:off x="7086600" y="4419600"/>
            <a:ext cx="977900" cy="508000"/>
          </a:xfrm>
          <a:prstGeom prst="leftArrow">
            <a:avLst/>
          </a:prstGeom>
          <a:solidFill>
            <a:srgbClr val="7030A0"/>
          </a:solidFill>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362136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利用</a:t>
            </a:r>
            <a:r>
              <a:rPr lang="en-US" altLang="zh-TW" smtClean="0"/>
              <a:t>android emulator </a:t>
            </a:r>
            <a:r>
              <a:rPr lang="zh-TW" altLang="en-US" smtClean="0"/>
              <a:t>測試</a:t>
            </a:r>
            <a:endParaRPr lang="en-US"/>
          </a:p>
        </p:txBody>
      </p:sp>
      <p:sp>
        <p:nvSpPr>
          <p:cNvPr id="3" name="文字版面配置區 2"/>
          <p:cNvSpPr>
            <a:spLocks noGrp="1"/>
          </p:cNvSpPr>
          <p:nvPr>
            <p:ph type="body" idx="1"/>
          </p:nvPr>
        </p:nvSpPr>
        <p:spPr/>
        <p:txBody>
          <a:bodyPr/>
          <a:lstStyle/>
          <a:p>
            <a:endParaRPr lang="en-US"/>
          </a:p>
        </p:txBody>
      </p:sp>
    </p:spTree>
    <p:extLst>
      <p:ext uri="{BB962C8B-B14F-4D97-AF65-F5344CB8AC3E}">
        <p14:creationId xmlns:p14="http://schemas.microsoft.com/office/powerpoint/2010/main" val="3850150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t>Configuration</a:t>
            </a:r>
          </a:p>
        </p:txBody>
      </p:sp>
      <p:sp>
        <p:nvSpPr>
          <p:cNvPr id="3" name="文字版面配置區 2"/>
          <p:cNvSpPr>
            <a:spLocks noGrp="1"/>
          </p:cNvSpPr>
          <p:nvPr>
            <p:ph type="body" sz="quarter" idx="13"/>
          </p:nvPr>
        </p:nvSpPr>
        <p:spPr/>
        <p:txBody>
          <a:bodyPr>
            <a:normAutofit fontScale="25000" lnSpcReduction="20000"/>
          </a:bodyPr>
          <a:lstStyle/>
          <a:p>
            <a:pPr>
              <a:lnSpc>
                <a:spcPct val="115000"/>
              </a:lnSpc>
              <a:spcAft>
                <a:spcPts val="1000"/>
              </a:spcAft>
            </a:pPr>
            <a:r>
              <a:rPr lang="en-US">
                <a:latin typeface="Calibri"/>
                <a:ea typeface="新細明體"/>
                <a:cs typeface="Times New Roman"/>
              </a:rPr>
              <a:t>&lt;?xml version </a:t>
            </a:r>
            <a:r>
              <a:rPr lang="en-US" b="1">
                <a:solidFill>
                  <a:srgbClr val="000080"/>
                </a:solidFill>
                <a:latin typeface="Calibri"/>
                <a:ea typeface="新細明體"/>
                <a:cs typeface="Times New Roman"/>
              </a:rPr>
              <a:t>=</a:t>
            </a:r>
            <a:r>
              <a:rPr lang="en-US">
                <a:latin typeface="Calibri"/>
                <a:ea typeface="新細明體"/>
                <a:cs typeface="Times New Roman"/>
              </a:rPr>
              <a:t> </a:t>
            </a:r>
            <a:r>
              <a:rPr lang="en-US">
                <a:solidFill>
                  <a:srgbClr val="800000"/>
                </a:solidFill>
                <a:latin typeface="Calibri"/>
                <a:ea typeface="新細明體"/>
                <a:cs typeface="Times New Roman"/>
              </a:rPr>
              <a:t>"1.0"</a:t>
            </a:r>
            <a:r>
              <a:rPr lang="en-US">
                <a:latin typeface="Calibri"/>
                <a:ea typeface="新細明體"/>
                <a:cs typeface="Times New Roman"/>
              </a:rPr>
              <a:t> encoding </a:t>
            </a:r>
            <a:r>
              <a:rPr lang="en-US" b="1">
                <a:solidFill>
                  <a:srgbClr val="000080"/>
                </a:solidFill>
                <a:latin typeface="Calibri"/>
                <a:ea typeface="新細明體"/>
                <a:cs typeface="Times New Roman"/>
              </a:rPr>
              <a:t>=</a:t>
            </a:r>
            <a:r>
              <a:rPr lang="en-US">
                <a:latin typeface="Calibri"/>
                <a:ea typeface="新細明體"/>
                <a:cs typeface="Times New Roman"/>
              </a:rPr>
              <a:t> </a:t>
            </a:r>
            <a:r>
              <a:rPr lang="en-US">
                <a:solidFill>
                  <a:srgbClr val="800000"/>
                </a:solidFill>
                <a:latin typeface="Calibri"/>
                <a:ea typeface="新細明體"/>
                <a:cs typeface="Times New Roman"/>
              </a:rPr>
              <a:t>"UTF-8"</a:t>
            </a:r>
            <a:r>
              <a:rPr lang="en-US">
                <a:latin typeface="Calibri"/>
                <a:ea typeface="新細明體"/>
                <a:cs typeface="Times New Roman"/>
              </a:rPr>
              <a:t>?</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b="1" smtClean="0">
                <a:solidFill>
                  <a:srgbClr val="000080"/>
                </a:solidFill>
                <a:latin typeface="Calibri"/>
                <a:ea typeface="新細明體"/>
                <a:cs typeface="Times New Roman"/>
              </a:rPr>
              <a:t>&lt;</a:t>
            </a:r>
            <a:r>
              <a:rPr lang="en-US" b="1">
                <a:solidFill>
                  <a:srgbClr val="000080"/>
                </a:solidFill>
                <a:latin typeface="Calibri"/>
                <a:ea typeface="新細明體"/>
                <a:cs typeface="Times New Roman"/>
              </a:rPr>
              <a:t>widget</a:t>
            </a:r>
            <a:r>
              <a:rPr lang="en-US">
                <a:latin typeface="Calibri"/>
                <a:ea typeface="新細明體"/>
                <a:cs typeface="Times New Roman"/>
              </a:rPr>
              <a:t> xmlns</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"http://www.w3.org/ns/widgets"</a:t>
            </a:r>
            <a:r>
              <a:rPr lang="en-US">
                <a:latin typeface="Calibri"/>
                <a:ea typeface="新細明體"/>
                <a:cs typeface="Times New Roman"/>
              </a:rPr>
              <a:t> xmlns</a:t>
            </a:r>
            <a:r>
              <a:rPr lang="en-US">
                <a:solidFill>
                  <a:srgbClr val="008080"/>
                </a:solidFill>
                <a:latin typeface="Calibri"/>
                <a:ea typeface="新細明體"/>
                <a:cs typeface="Times New Roman"/>
              </a:rPr>
              <a:t>:</a:t>
            </a:r>
            <a:r>
              <a:rPr lang="en-US">
                <a:latin typeface="Calibri"/>
                <a:ea typeface="新細明體"/>
                <a:cs typeface="Times New Roman"/>
              </a:rPr>
              <a:t>gap</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"http://phonegap.com/ns/1.0"</a:t>
            </a:r>
            <a:r>
              <a:rPr lang="en-US">
                <a:latin typeface="Calibri"/>
                <a:ea typeface="新細明體"/>
                <a:cs typeface="Times New Roman"/>
              </a:rPr>
              <a:t> </a:t>
            </a:r>
            <a:r>
              <a:rPr lang="en-US">
                <a:solidFill>
                  <a:srgbClr val="000080"/>
                </a:solidFill>
                <a:latin typeface="Calibri"/>
                <a:ea typeface="新細明體"/>
                <a:cs typeface="Times New Roman"/>
              </a:rPr>
              <a:t>id</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"com.tutorialspoint.onlineviewer"</a:t>
            </a:r>
            <a:r>
              <a:rPr lang="en-US">
                <a:latin typeface="Calibri"/>
                <a:ea typeface="新細明體"/>
                <a:cs typeface="Times New Roman"/>
              </a:rPr>
              <a:t> version</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"1.0"</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smtClean="0">
                <a:latin typeface="Calibri"/>
                <a:ea typeface="新細明體"/>
                <a:cs typeface="Times New Roman"/>
              </a:rPr>
              <a:t>  </a:t>
            </a:r>
            <a:r>
              <a:rPr lang="en-US" b="1">
                <a:solidFill>
                  <a:srgbClr val="000080"/>
                </a:solidFill>
                <a:latin typeface="Calibri"/>
                <a:ea typeface="新細明體"/>
                <a:cs typeface="Times New Roman"/>
              </a:rPr>
              <a:t>&lt;name&gt;</a:t>
            </a:r>
            <a:r>
              <a:rPr lang="en-US">
                <a:latin typeface="Calibri"/>
                <a:ea typeface="新細明體"/>
                <a:cs typeface="Times New Roman"/>
              </a:rPr>
              <a:t>Tutorials Point</a:t>
            </a:r>
            <a:r>
              <a:rPr lang="en-US" b="1">
                <a:solidFill>
                  <a:srgbClr val="000080"/>
                </a:solidFill>
                <a:latin typeface="Calibri"/>
                <a:ea typeface="新細明體"/>
                <a:cs typeface="Times New Roman"/>
              </a:rPr>
              <a:t>&lt;/name&gt;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smtClean="0">
                <a:latin typeface="Calibri"/>
                <a:ea typeface="新細明體"/>
                <a:cs typeface="Times New Roman"/>
              </a:rPr>
              <a:t>  </a:t>
            </a:r>
            <a:r>
              <a:rPr lang="en-US" b="1">
                <a:solidFill>
                  <a:srgbClr val="000080"/>
                </a:solidFill>
                <a:latin typeface="Calibri"/>
                <a:ea typeface="新細明體"/>
                <a:cs typeface="Times New Roman"/>
              </a:rPr>
              <a:t>&lt;description&gt;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Tutorials Point Online Viewer</a:t>
            </a:r>
          </a:p>
          <a:p>
            <a:pPr>
              <a:lnSpc>
                <a:spcPct val="115000"/>
              </a:lnSpc>
              <a:spcAft>
                <a:spcPts val="1000"/>
              </a:spcAft>
            </a:pPr>
            <a:r>
              <a:rPr lang="en-US">
                <a:latin typeface="Calibri"/>
                <a:ea typeface="新細明體"/>
                <a:cs typeface="Times New Roman"/>
              </a:rPr>
              <a:t>  </a:t>
            </a:r>
            <a:r>
              <a:rPr lang="en-US" b="1">
                <a:solidFill>
                  <a:srgbClr val="000080"/>
                </a:solidFill>
                <a:latin typeface="Calibri"/>
                <a:ea typeface="新細明體"/>
                <a:cs typeface="Times New Roman"/>
              </a:rPr>
              <a:t>&lt;/description&gt;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smtClean="0">
                <a:latin typeface="Calibri"/>
                <a:ea typeface="新細明體"/>
                <a:cs typeface="Times New Roman"/>
              </a:rPr>
              <a:t>  </a:t>
            </a:r>
            <a:r>
              <a:rPr lang="en-US" b="1">
                <a:solidFill>
                  <a:srgbClr val="000080"/>
                </a:solidFill>
                <a:latin typeface="Calibri"/>
                <a:ea typeface="新細明體"/>
                <a:cs typeface="Times New Roman"/>
              </a:rPr>
              <a:t>&lt;author</a:t>
            </a:r>
            <a:r>
              <a:rPr lang="en-US">
                <a:latin typeface="Calibri"/>
                <a:ea typeface="新細明體"/>
                <a:cs typeface="Times New Roman"/>
              </a:rPr>
              <a:t> href</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"http://tutorialspoint.com"</a:t>
            </a:r>
            <a:r>
              <a:rPr lang="en-US">
                <a:latin typeface="Calibri"/>
                <a:ea typeface="新細明體"/>
                <a:cs typeface="Times New Roman"/>
              </a:rPr>
              <a:t> email</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"contact@tutorialspoint.com"</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Tutorials Point</a:t>
            </a:r>
          </a:p>
          <a:p>
            <a:pPr>
              <a:lnSpc>
                <a:spcPct val="115000"/>
              </a:lnSpc>
              <a:spcAft>
                <a:spcPts val="1000"/>
              </a:spcAft>
            </a:pPr>
            <a:r>
              <a:rPr lang="en-US">
                <a:latin typeface="Calibri"/>
                <a:ea typeface="新細明體"/>
                <a:cs typeface="Times New Roman"/>
              </a:rPr>
              <a:t>  </a:t>
            </a:r>
            <a:r>
              <a:rPr lang="en-US" b="1">
                <a:solidFill>
                  <a:srgbClr val="000080"/>
                </a:solidFill>
                <a:latin typeface="Calibri"/>
                <a:ea typeface="新細明體"/>
                <a:cs typeface="Times New Roman"/>
              </a:rPr>
              <a:t>&lt;/author&gt;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smtClean="0">
                <a:latin typeface="Calibri"/>
                <a:ea typeface="新細明體"/>
                <a:cs typeface="Times New Roman"/>
              </a:rPr>
              <a:t>  </a:t>
            </a:r>
            <a:r>
              <a:rPr lang="en-US" b="1">
                <a:solidFill>
                  <a:srgbClr val="000080"/>
                </a:solidFill>
                <a:latin typeface="Calibri"/>
                <a:ea typeface="新細明體"/>
                <a:cs typeface="Times New Roman"/>
              </a:rPr>
              <a:t>&lt;preference</a:t>
            </a:r>
            <a:r>
              <a:rPr lang="en-US">
                <a:latin typeface="Calibri"/>
                <a:ea typeface="新細明體"/>
                <a:cs typeface="Times New Roman"/>
              </a:rPr>
              <a:t> name</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"permissions"</a:t>
            </a:r>
            <a:r>
              <a:rPr lang="en-US">
                <a:latin typeface="Calibri"/>
                <a:ea typeface="新細明體"/>
                <a:cs typeface="Times New Roman"/>
              </a:rPr>
              <a:t> value</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"none"</a:t>
            </a:r>
            <a:r>
              <a:rPr lang="en-US">
                <a:latin typeface="Calibri"/>
                <a:ea typeface="新細明體"/>
                <a:cs typeface="Times New Roman"/>
              </a:rPr>
              <a:t> </a:t>
            </a:r>
            <a:r>
              <a:rPr lang="en-US" b="1">
                <a:solidFill>
                  <a:srgbClr val="0000FF"/>
                </a:solidFill>
                <a:latin typeface="Calibri"/>
                <a:ea typeface="新細明體"/>
                <a:cs typeface="Times New Roman"/>
              </a:rPr>
              <a:t>/</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smtClean="0">
                <a:latin typeface="Calibri"/>
                <a:ea typeface="新細明體"/>
                <a:cs typeface="Times New Roman"/>
              </a:rPr>
              <a:t>  </a:t>
            </a:r>
            <a:r>
              <a:rPr lang="en-US" b="1">
                <a:solidFill>
                  <a:srgbClr val="000080"/>
                </a:solidFill>
                <a:latin typeface="Calibri"/>
                <a:ea typeface="新細明體"/>
                <a:cs typeface="Times New Roman"/>
              </a:rPr>
              <a:t>&lt;icon</a:t>
            </a:r>
            <a:r>
              <a:rPr lang="en-US">
                <a:latin typeface="Calibri"/>
                <a:ea typeface="新細明體"/>
                <a:cs typeface="Times New Roman"/>
              </a:rPr>
              <a:t> src</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"res/icon/android/drawable-ldpi/tp_icon.png"</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platform</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"android"</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qualifier</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"ldpi"</a:t>
            </a:r>
            <a:r>
              <a:rPr lang="en-US">
                <a:latin typeface="Calibri"/>
                <a:ea typeface="新細明體"/>
                <a:cs typeface="Times New Roman"/>
              </a:rPr>
              <a:t> </a:t>
            </a:r>
            <a:r>
              <a:rPr lang="en-US" b="1">
                <a:solidFill>
                  <a:srgbClr val="0000FF"/>
                </a:solidFill>
                <a:latin typeface="Calibri"/>
                <a:ea typeface="新細明體"/>
                <a:cs typeface="Times New Roman"/>
              </a:rPr>
              <a:t>/</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smtClean="0">
                <a:latin typeface="Calibri"/>
                <a:ea typeface="新細明體"/>
                <a:cs typeface="Times New Roman"/>
              </a:rPr>
              <a:t>  </a:t>
            </a:r>
            <a:r>
              <a:rPr lang="en-US" b="1">
                <a:solidFill>
                  <a:srgbClr val="000080"/>
                </a:solidFill>
                <a:latin typeface="Calibri"/>
                <a:ea typeface="新細明體"/>
                <a:cs typeface="Times New Roman"/>
              </a:rPr>
              <a:t>&lt;icon</a:t>
            </a:r>
            <a:r>
              <a:rPr lang="en-US">
                <a:latin typeface="Calibri"/>
                <a:ea typeface="新細明體"/>
                <a:cs typeface="Times New Roman"/>
              </a:rPr>
              <a:t> src</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"res/icon/android/drawable-mdpi/tp_icon.png"</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platform</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"android"</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qualifier</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"mdpi"</a:t>
            </a:r>
            <a:r>
              <a:rPr lang="en-US">
                <a:latin typeface="Calibri"/>
                <a:ea typeface="新細明體"/>
                <a:cs typeface="Times New Roman"/>
              </a:rPr>
              <a:t> </a:t>
            </a:r>
            <a:r>
              <a:rPr lang="en-US" b="1">
                <a:solidFill>
                  <a:srgbClr val="0000FF"/>
                </a:solidFill>
                <a:latin typeface="Calibri"/>
                <a:ea typeface="新細明體"/>
                <a:cs typeface="Times New Roman"/>
              </a:rPr>
              <a:t>/</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smtClean="0">
                <a:latin typeface="Calibri"/>
                <a:ea typeface="新細明體"/>
                <a:cs typeface="Times New Roman"/>
              </a:rPr>
              <a:t>  </a:t>
            </a:r>
            <a:r>
              <a:rPr lang="en-US" b="1">
                <a:solidFill>
                  <a:srgbClr val="000080"/>
                </a:solidFill>
                <a:latin typeface="Calibri"/>
                <a:ea typeface="新細明體"/>
                <a:cs typeface="Times New Roman"/>
              </a:rPr>
              <a:t>&lt;icon</a:t>
            </a:r>
            <a:r>
              <a:rPr lang="en-US">
                <a:latin typeface="Calibri"/>
                <a:ea typeface="新細明體"/>
                <a:cs typeface="Times New Roman"/>
              </a:rPr>
              <a:t> src</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"res/icon/android/drawable-hdpi/tp_icon.png"</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platform</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"android"</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qualifier</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"hdpi"</a:t>
            </a:r>
            <a:r>
              <a:rPr lang="en-US">
                <a:latin typeface="Calibri"/>
                <a:ea typeface="新細明體"/>
                <a:cs typeface="Times New Roman"/>
              </a:rPr>
              <a:t> </a:t>
            </a:r>
            <a:r>
              <a:rPr lang="en-US" b="1">
                <a:solidFill>
                  <a:srgbClr val="0000FF"/>
                </a:solidFill>
                <a:latin typeface="Calibri"/>
                <a:ea typeface="新細明體"/>
                <a:cs typeface="Times New Roman"/>
              </a:rPr>
              <a:t>/</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smtClean="0">
                <a:latin typeface="Calibri"/>
                <a:ea typeface="新細明體"/>
                <a:cs typeface="Times New Roman"/>
              </a:rPr>
              <a:t>  </a:t>
            </a:r>
            <a:r>
              <a:rPr lang="en-US" b="1">
                <a:solidFill>
                  <a:srgbClr val="000080"/>
                </a:solidFill>
                <a:latin typeface="Calibri"/>
                <a:ea typeface="新細明體"/>
                <a:cs typeface="Times New Roman"/>
              </a:rPr>
              <a:t>&lt;icon</a:t>
            </a:r>
            <a:r>
              <a:rPr lang="en-US">
                <a:latin typeface="Calibri"/>
                <a:ea typeface="新細明體"/>
                <a:cs typeface="Times New Roman"/>
              </a:rPr>
              <a:t> src</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"res/icon/android/drawable-xhdpi/tp_icon.png"</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platform</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"android"</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qualifier</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"xhdpi"</a:t>
            </a:r>
            <a:r>
              <a:rPr lang="en-US">
                <a:latin typeface="Calibri"/>
                <a:ea typeface="新細明體"/>
                <a:cs typeface="Times New Roman"/>
              </a:rPr>
              <a:t> </a:t>
            </a:r>
            <a:r>
              <a:rPr lang="en-US" b="1">
                <a:solidFill>
                  <a:srgbClr val="0000FF"/>
                </a:solidFill>
                <a:latin typeface="Calibri"/>
                <a:ea typeface="新細明體"/>
                <a:cs typeface="Times New Roman"/>
              </a:rPr>
              <a:t>/</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smtClean="0">
                <a:latin typeface="Calibri"/>
                <a:ea typeface="新細明體"/>
                <a:cs typeface="Times New Roman"/>
              </a:rPr>
              <a:t>  </a:t>
            </a:r>
            <a:r>
              <a:rPr lang="en-US" b="1">
                <a:solidFill>
                  <a:srgbClr val="000080"/>
                </a:solidFill>
                <a:latin typeface="Calibri"/>
                <a:ea typeface="新細明體"/>
                <a:cs typeface="Times New Roman"/>
              </a:rPr>
              <a:t>&lt;icon</a:t>
            </a:r>
            <a:r>
              <a:rPr lang="en-US">
                <a:latin typeface="Calibri"/>
                <a:ea typeface="新細明體"/>
                <a:cs typeface="Times New Roman"/>
              </a:rPr>
              <a:t> src</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"res/icon/android/drawable-xxhdpi/tp_icon.png"</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platform</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"android"</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qualifier</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"xxhdpi"</a:t>
            </a:r>
            <a:r>
              <a:rPr lang="en-US">
                <a:latin typeface="Calibri"/>
                <a:ea typeface="新細明體"/>
                <a:cs typeface="Times New Roman"/>
              </a:rPr>
              <a:t> </a:t>
            </a:r>
            <a:r>
              <a:rPr lang="en-US" b="1">
                <a:solidFill>
                  <a:srgbClr val="0000FF"/>
                </a:solidFill>
                <a:latin typeface="Calibri"/>
                <a:ea typeface="新細明體"/>
                <a:cs typeface="Times New Roman"/>
              </a:rPr>
              <a:t>/</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smtClean="0">
                <a:latin typeface="Calibri"/>
                <a:ea typeface="新細明體"/>
                <a:cs typeface="Times New Roman"/>
              </a:rPr>
              <a:t>  </a:t>
            </a:r>
            <a:r>
              <a:rPr lang="en-US" b="1">
                <a:solidFill>
                  <a:srgbClr val="000080"/>
                </a:solidFill>
                <a:latin typeface="Calibri"/>
                <a:ea typeface="新細明體"/>
                <a:cs typeface="Times New Roman"/>
              </a:rPr>
              <a:t>&lt;icon</a:t>
            </a:r>
            <a:r>
              <a:rPr lang="en-US">
                <a:latin typeface="Calibri"/>
                <a:ea typeface="新細明體"/>
                <a:cs typeface="Times New Roman"/>
              </a:rPr>
              <a:t> src</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"res/icon/ios/Icon-72.png"</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platform</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"ios"</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qualifier</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a:t>
            </a:r>
            <a:r>
              <a:rPr lang="en-US">
                <a:latin typeface="Calibri"/>
                <a:ea typeface="新細明體"/>
                <a:cs typeface="Times New Roman"/>
              </a:rPr>
              <a:t> </a:t>
            </a:r>
            <a:r>
              <a:rPr lang="en-US" b="1">
                <a:solidFill>
                  <a:srgbClr val="0000FF"/>
                </a:solidFill>
                <a:latin typeface="Calibri"/>
                <a:ea typeface="新細明體"/>
                <a:cs typeface="Times New Roman"/>
              </a:rPr>
              <a:t>/</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b="1">
                <a:solidFill>
                  <a:srgbClr val="000080"/>
                </a:solidFill>
                <a:latin typeface="Calibri"/>
                <a:ea typeface="新細明體"/>
                <a:cs typeface="Times New Roman"/>
              </a:rPr>
              <a:t>&lt;icon</a:t>
            </a:r>
            <a:r>
              <a:rPr lang="en-US">
                <a:latin typeface="Calibri"/>
                <a:ea typeface="新細明體"/>
                <a:cs typeface="Times New Roman"/>
              </a:rPr>
              <a:t> src</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"res/icon/ios/icon-57.png"</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platform</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"ios"</a:t>
            </a:r>
            <a:r>
              <a:rPr lang="en-US">
                <a:latin typeface="Calibri"/>
                <a:ea typeface="新細明體"/>
                <a:cs typeface="Times New Roman"/>
              </a:rPr>
              <a:t> width</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"57"</a:t>
            </a:r>
            <a:r>
              <a:rPr lang="en-US">
                <a:latin typeface="Calibri"/>
                <a:ea typeface="新細明體"/>
                <a:cs typeface="Times New Roman"/>
              </a:rPr>
              <a:t> height</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"57"</a:t>
            </a:r>
            <a:r>
              <a:rPr lang="en-US">
                <a:latin typeface="Calibri"/>
                <a:ea typeface="新細明體"/>
                <a:cs typeface="Times New Roman"/>
              </a:rPr>
              <a:t> </a:t>
            </a:r>
            <a:r>
              <a:rPr lang="en-US" b="1">
                <a:solidFill>
                  <a:srgbClr val="0000FF"/>
                </a:solidFill>
                <a:latin typeface="Calibri"/>
                <a:ea typeface="新細明體"/>
                <a:cs typeface="Times New Roman"/>
              </a:rPr>
              <a:t>/</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b="1">
                <a:solidFill>
                  <a:srgbClr val="000080"/>
                </a:solidFill>
                <a:latin typeface="Calibri"/>
                <a:ea typeface="新細明體"/>
                <a:cs typeface="Times New Roman"/>
              </a:rPr>
              <a:t>&lt;icon</a:t>
            </a:r>
            <a:r>
              <a:rPr lang="en-US">
                <a:latin typeface="Calibri"/>
                <a:ea typeface="新細明體"/>
                <a:cs typeface="Times New Roman"/>
              </a:rPr>
              <a:t> src</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"res/icon/ios/icon-72.png"</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platform</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"ios"</a:t>
            </a:r>
            <a:r>
              <a:rPr lang="en-US">
                <a:latin typeface="Calibri"/>
                <a:ea typeface="新細明體"/>
                <a:cs typeface="Times New Roman"/>
              </a:rPr>
              <a:t> width</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"72"</a:t>
            </a:r>
            <a:r>
              <a:rPr lang="en-US">
                <a:latin typeface="Calibri"/>
                <a:ea typeface="新細明體"/>
                <a:cs typeface="Times New Roman"/>
              </a:rPr>
              <a:t> height</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"72"</a:t>
            </a:r>
            <a:r>
              <a:rPr lang="en-US">
                <a:latin typeface="Calibri"/>
                <a:ea typeface="新細明體"/>
                <a:cs typeface="Times New Roman"/>
              </a:rPr>
              <a:t> </a:t>
            </a:r>
            <a:r>
              <a:rPr lang="en-US" b="1">
                <a:solidFill>
                  <a:srgbClr val="0000FF"/>
                </a:solidFill>
                <a:latin typeface="Calibri"/>
                <a:ea typeface="新細明體"/>
                <a:cs typeface="Times New Roman"/>
              </a:rPr>
              <a:t>/</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b="1">
                <a:solidFill>
                  <a:srgbClr val="000080"/>
                </a:solidFill>
                <a:latin typeface="Calibri"/>
                <a:ea typeface="新細明體"/>
                <a:cs typeface="Times New Roman"/>
              </a:rPr>
              <a:t>&lt;icon</a:t>
            </a:r>
            <a:r>
              <a:rPr lang="en-US">
                <a:latin typeface="Calibri"/>
                <a:ea typeface="新細明體"/>
                <a:cs typeface="Times New Roman"/>
              </a:rPr>
              <a:t> src</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"res/icon/ios/icon-57-2x.png"</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platform</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"ios"</a:t>
            </a:r>
            <a:r>
              <a:rPr lang="en-US">
                <a:latin typeface="Calibri"/>
                <a:ea typeface="新細明體"/>
                <a:cs typeface="Times New Roman"/>
              </a:rPr>
              <a:t> width</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"114"</a:t>
            </a:r>
            <a:r>
              <a:rPr lang="en-US">
                <a:latin typeface="Calibri"/>
                <a:ea typeface="新細明體"/>
                <a:cs typeface="Times New Roman"/>
              </a:rPr>
              <a:t> height</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"114"</a:t>
            </a:r>
            <a:r>
              <a:rPr lang="en-US">
                <a:latin typeface="Calibri"/>
                <a:ea typeface="新細明體"/>
                <a:cs typeface="Times New Roman"/>
              </a:rPr>
              <a:t> </a:t>
            </a:r>
            <a:r>
              <a:rPr lang="en-US" b="1">
                <a:solidFill>
                  <a:srgbClr val="0000FF"/>
                </a:solidFill>
                <a:latin typeface="Calibri"/>
                <a:ea typeface="新細明體"/>
                <a:cs typeface="Times New Roman"/>
              </a:rPr>
              <a:t>/</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b="1">
                <a:solidFill>
                  <a:srgbClr val="000080"/>
                </a:solidFill>
                <a:latin typeface="Calibri"/>
                <a:ea typeface="新細明體"/>
                <a:cs typeface="Times New Roman"/>
              </a:rPr>
              <a:t>&lt;icon</a:t>
            </a:r>
            <a:r>
              <a:rPr lang="en-US">
                <a:latin typeface="Calibri"/>
                <a:ea typeface="新細明體"/>
                <a:cs typeface="Times New Roman"/>
              </a:rPr>
              <a:t> src</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"res/icon/ios/icon-72-2x.png"</a:t>
            </a:r>
            <a:r>
              <a:rPr lang="en-US">
                <a:latin typeface="Calibri"/>
                <a:ea typeface="新細明體"/>
                <a:cs typeface="Times New Roman"/>
              </a:rPr>
              <a:t> gap</a:t>
            </a:r>
            <a:r>
              <a:rPr lang="en-US">
                <a:solidFill>
                  <a:srgbClr val="008080"/>
                </a:solidFill>
                <a:latin typeface="Calibri"/>
                <a:ea typeface="新細明體"/>
                <a:cs typeface="Times New Roman"/>
              </a:rPr>
              <a:t>:</a:t>
            </a:r>
            <a:r>
              <a:rPr lang="en-US">
                <a:latin typeface="Calibri"/>
                <a:ea typeface="新細明體"/>
                <a:cs typeface="Times New Roman"/>
              </a:rPr>
              <a:t>platform</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"ios"</a:t>
            </a:r>
            <a:r>
              <a:rPr lang="en-US">
                <a:latin typeface="Calibri"/>
                <a:ea typeface="新細明體"/>
                <a:cs typeface="Times New Roman"/>
              </a:rPr>
              <a:t> width</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"144"</a:t>
            </a:r>
            <a:r>
              <a:rPr lang="en-US">
                <a:latin typeface="Calibri"/>
                <a:ea typeface="新細明體"/>
                <a:cs typeface="Times New Roman"/>
              </a:rPr>
              <a:t> height</a:t>
            </a:r>
            <a:r>
              <a:rPr lang="en-US" b="1">
                <a:solidFill>
                  <a:srgbClr val="000080"/>
                </a:solidFill>
                <a:latin typeface="Calibri"/>
                <a:ea typeface="新細明體"/>
                <a:cs typeface="Times New Roman"/>
              </a:rPr>
              <a:t>=</a:t>
            </a:r>
            <a:r>
              <a:rPr lang="en-US">
                <a:solidFill>
                  <a:srgbClr val="800000"/>
                </a:solidFill>
                <a:latin typeface="Calibri"/>
                <a:ea typeface="新細明體"/>
                <a:cs typeface="Times New Roman"/>
              </a:rPr>
              <a:t>"144"</a:t>
            </a:r>
            <a:r>
              <a:rPr lang="en-US">
                <a:latin typeface="Calibri"/>
                <a:ea typeface="新細明體"/>
                <a:cs typeface="Times New Roman"/>
              </a:rPr>
              <a:t> </a:t>
            </a:r>
            <a:r>
              <a:rPr lang="en-US" b="1">
                <a:solidFill>
                  <a:srgbClr val="0000FF"/>
                </a:solidFill>
                <a:latin typeface="Calibri"/>
                <a:ea typeface="新細明體"/>
                <a:cs typeface="Times New Roman"/>
              </a:rPr>
              <a:t>/</a:t>
            </a:r>
            <a:r>
              <a:rPr lang="en-US" b="1">
                <a:solidFill>
                  <a:srgbClr val="000080"/>
                </a:solidFill>
                <a:latin typeface="Calibri"/>
                <a:ea typeface="新細明體"/>
                <a:cs typeface="Times New Roman"/>
              </a:rPr>
              <a:t>&gt;</a:t>
            </a:r>
            <a:endParaRPr lang="en-US">
              <a:latin typeface="Calibri"/>
              <a:ea typeface="新細明體"/>
              <a:cs typeface="Times New Roman"/>
            </a:endParaRPr>
          </a:p>
          <a:p>
            <a:pPr>
              <a:lnSpc>
                <a:spcPct val="115000"/>
              </a:lnSpc>
              <a:spcAft>
                <a:spcPts val="1000"/>
              </a:spcAft>
            </a:pPr>
            <a:r>
              <a:rPr lang="en-US">
                <a:latin typeface="Calibri"/>
                <a:ea typeface="新細明體"/>
                <a:cs typeface="Times New Roman"/>
              </a:rPr>
              <a:t> </a:t>
            </a:r>
            <a:r>
              <a:rPr lang="en-US" b="1" smtClean="0">
                <a:solidFill>
                  <a:srgbClr val="000080"/>
                </a:solidFill>
                <a:latin typeface="Calibri"/>
                <a:ea typeface="新細明體"/>
                <a:cs typeface="Times New Roman"/>
              </a:rPr>
              <a:t>&lt;/</a:t>
            </a:r>
            <a:r>
              <a:rPr lang="en-US" b="1">
                <a:solidFill>
                  <a:srgbClr val="000080"/>
                </a:solidFill>
                <a:latin typeface="Calibri"/>
                <a:ea typeface="新細明體"/>
                <a:cs typeface="Times New Roman"/>
              </a:rPr>
              <a:t>widget&gt;</a:t>
            </a:r>
            <a:endParaRPr lang="en-US"/>
          </a:p>
        </p:txBody>
      </p:sp>
      <p:sp>
        <p:nvSpPr>
          <p:cNvPr id="4" name="矩形 3"/>
          <p:cNvSpPr/>
          <p:nvPr/>
        </p:nvSpPr>
        <p:spPr>
          <a:xfrm>
            <a:off x="107504" y="3645024"/>
            <a:ext cx="5472608" cy="1224136"/>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矩形 4"/>
          <p:cNvSpPr/>
          <p:nvPr/>
        </p:nvSpPr>
        <p:spPr>
          <a:xfrm>
            <a:off x="107504" y="4869160"/>
            <a:ext cx="5472608" cy="1224136"/>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197331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向左箭號 2"/>
          <p:cNvSpPr/>
          <p:nvPr/>
        </p:nvSpPr>
        <p:spPr>
          <a:xfrm rot="5400000">
            <a:off x="7379569" y="4188393"/>
            <a:ext cx="977900" cy="508000"/>
          </a:xfrm>
          <a:prstGeom prst="leftArrow">
            <a:avLst/>
          </a:prstGeom>
          <a:solidFill>
            <a:srgbClr val="7030A0"/>
          </a:solidFill>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mtClean="0">
                <a:solidFill>
                  <a:srgbClr val="FFFF00"/>
                </a:solidFill>
              </a:rPr>
              <a:t>1</a:t>
            </a:r>
            <a:endParaRPr lang="en-US">
              <a:solidFill>
                <a:srgbClr val="FFFF00"/>
              </a:solidFill>
            </a:endParaRPr>
          </a:p>
        </p:txBody>
      </p:sp>
      <p:sp>
        <p:nvSpPr>
          <p:cNvPr id="4" name="向左箭號 3"/>
          <p:cNvSpPr/>
          <p:nvPr/>
        </p:nvSpPr>
        <p:spPr>
          <a:xfrm>
            <a:off x="4572000" y="4581128"/>
            <a:ext cx="977900" cy="508000"/>
          </a:xfrm>
          <a:prstGeom prst="leftArrow">
            <a:avLst/>
          </a:prstGeom>
          <a:solidFill>
            <a:srgbClr val="7030A0"/>
          </a:solidFill>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solidFill>
                  <a:srgbClr val="FFFF00"/>
                </a:solidFill>
              </a:rPr>
              <a:t>2</a:t>
            </a:r>
          </a:p>
        </p:txBody>
      </p:sp>
    </p:spTree>
    <p:extLst>
      <p:ext uri="{BB962C8B-B14F-4D97-AF65-F5344CB8AC3E}">
        <p14:creationId xmlns:p14="http://schemas.microsoft.com/office/powerpoint/2010/main" val="11821965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5220072" y="1844824"/>
            <a:ext cx="2376264" cy="792088"/>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文字方塊 3"/>
          <p:cNvSpPr txBox="1"/>
          <p:nvPr/>
        </p:nvSpPr>
        <p:spPr>
          <a:xfrm>
            <a:off x="5508104" y="3212976"/>
            <a:ext cx="4618572" cy="523220"/>
          </a:xfrm>
          <a:prstGeom prst="rect">
            <a:avLst/>
          </a:prstGeom>
          <a:solidFill>
            <a:schemeClr val="bg1">
              <a:lumMod val="85000"/>
            </a:schemeClr>
          </a:solidFill>
          <a:ln w="12700">
            <a:noFill/>
          </a:ln>
        </p:spPr>
        <p:txBody>
          <a:bodyPr wrap="none" rtlCol="0">
            <a:spAutoFit/>
          </a:bodyPr>
          <a:lstStyle/>
          <a:p>
            <a:r>
              <a:rPr lang="en-US" sz="2800" b="1" smtClean="0">
                <a:latin typeface="微軟正黑體" panose="020B0604030504040204" pitchFamily="34" charset="-120"/>
                <a:ea typeface="微軟正黑體" panose="020B0604030504040204" pitchFamily="34" charset="-120"/>
              </a:rPr>
              <a:t>drag drop to Genymotion</a:t>
            </a:r>
          </a:p>
        </p:txBody>
      </p:sp>
    </p:spTree>
    <p:extLst>
      <p:ext uri="{BB962C8B-B14F-4D97-AF65-F5344CB8AC3E}">
        <p14:creationId xmlns:p14="http://schemas.microsoft.com/office/powerpoint/2010/main" val="34796067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橢圓 2"/>
          <p:cNvSpPr/>
          <p:nvPr/>
        </p:nvSpPr>
        <p:spPr>
          <a:xfrm>
            <a:off x="1835696" y="1700808"/>
            <a:ext cx="1080120" cy="1368152"/>
          </a:xfrm>
          <a:prstGeom prst="ellipse">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133102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向左箭號 2"/>
          <p:cNvSpPr/>
          <p:nvPr/>
        </p:nvSpPr>
        <p:spPr>
          <a:xfrm>
            <a:off x="3779912" y="1844824"/>
            <a:ext cx="977900" cy="508000"/>
          </a:xfrm>
          <a:prstGeom prst="leftArrow">
            <a:avLst/>
          </a:prstGeom>
          <a:solidFill>
            <a:srgbClr val="7030A0"/>
          </a:solidFill>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36238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向左箭號 2"/>
          <p:cNvSpPr/>
          <p:nvPr/>
        </p:nvSpPr>
        <p:spPr>
          <a:xfrm>
            <a:off x="4355976" y="1772816"/>
            <a:ext cx="977900" cy="508000"/>
          </a:xfrm>
          <a:prstGeom prst="leftArrow">
            <a:avLst/>
          </a:prstGeom>
          <a:solidFill>
            <a:srgbClr val="7030A0"/>
          </a:solidFill>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663354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2843808" y="1196752"/>
            <a:ext cx="1800200" cy="864096"/>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橢圓 3"/>
          <p:cNvSpPr/>
          <p:nvPr/>
        </p:nvSpPr>
        <p:spPr>
          <a:xfrm>
            <a:off x="2843808" y="4941168"/>
            <a:ext cx="504056" cy="792088"/>
          </a:xfrm>
          <a:prstGeom prst="ellipse">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904887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2843808" y="1340768"/>
            <a:ext cx="1800200" cy="504056"/>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478423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2699792" y="1268760"/>
            <a:ext cx="1584176" cy="648072"/>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705381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smtClean="0"/>
              <a:t>draw in photo</a:t>
            </a:r>
            <a:endParaRPr lang="en-US"/>
          </a:p>
        </p:txBody>
      </p:sp>
      <p:sp>
        <p:nvSpPr>
          <p:cNvPr id="3" name="文字版面配置區 2"/>
          <p:cNvSpPr>
            <a:spLocks noGrp="1"/>
          </p:cNvSpPr>
          <p:nvPr>
            <p:ph type="body" idx="1"/>
          </p:nvPr>
        </p:nvSpPr>
        <p:spPr/>
        <p:txBody>
          <a:bodyPr/>
          <a:lstStyle/>
          <a:p>
            <a:endParaRPr lang="en-US"/>
          </a:p>
        </p:txBody>
      </p:sp>
    </p:spTree>
    <p:extLst>
      <p:ext uri="{BB962C8B-B14F-4D97-AF65-F5344CB8AC3E}">
        <p14:creationId xmlns:p14="http://schemas.microsoft.com/office/powerpoint/2010/main" val="21666250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3563888" y="2924944"/>
            <a:ext cx="3168352" cy="504056"/>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58773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smtClean="0"/>
              <a:t>icon</a:t>
            </a:r>
            <a:endParaRPr lang="en-US"/>
          </a:p>
        </p:txBody>
      </p:sp>
      <p:sp>
        <p:nvSpPr>
          <p:cNvPr id="3" name="文字版面配置區 2"/>
          <p:cNvSpPr>
            <a:spLocks noGrp="1"/>
          </p:cNvSpPr>
          <p:nvPr>
            <p:ph type="body" sz="quarter" idx="13"/>
          </p:nvPr>
        </p:nvSpPr>
        <p:spPr/>
        <p:txBody>
          <a:bodyPr/>
          <a:lstStyle/>
          <a:p>
            <a:r>
              <a:rPr lang="en-US" smtClean="0"/>
              <a:t>&lt;</a:t>
            </a:r>
            <a:r>
              <a:rPr lang="en-US" smtClean="0">
                <a:hlinkClick r:id="rId2" action="ppaction://hlinkfile"/>
              </a:rPr>
              <a:t>where to</a:t>
            </a:r>
            <a:r>
              <a:rPr lang="en-US" smtClean="0"/>
              <a:t> &gt;</a:t>
            </a:r>
            <a:endParaRPr lang="en-US"/>
          </a:p>
        </p:txBody>
      </p:sp>
      <p:pic>
        <p:nvPicPr>
          <p:cNvPr id="3074" name="Picture 2" descr="App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979650"/>
            <a:ext cx="5724127" cy="575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8438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向左箭號 2"/>
          <p:cNvSpPr/>
          <p:nvPr/>
        </p:nvSpPr>
        <p:spPr>
          <a:xfrm>
            <a:off x="5364088" y="3356992"/>
            <a:ext cx="977900" cy="508000"/>
          </a:xfrm>
          <a:prstGeom prst="leftArrow">
            <a:avLst/>
          </a:prstGeom>
          <a:solidFill>
            <a:srgbClr val="7030A0"/>
          </a:solidFill>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431843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向左箭號 2"/>
          <p:cNvSpPr/>
          <p:nvPr/>
        </p:nvSpPr>
        <p:spPr>
          <a:xfrm>
            <a:off x="3467100" y="3212976"/>
            <a:ext cx="977900" cy="508000"/>
          </a:xfrm>
          <a:prstGeom prst="leftArrow">
            <a:avLst/>
          </a:prstGeom>
          <a:solidFill>
            <a:srgbClr val="7030A0"/>
          </a:solidFill>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635652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向左箭號 2"/>
          <p:cNvSpPr/>
          <p:nvPr/>
        </p:nvSpPr>
        <p:spPr>
          <a:xfrm>
            <a:off x="2771800" y="2492896"/>
            <a:ext cx="977900" cy="508000"/>
          </a:xfrm>
          <a:prstGeom prst="leftArrow">
            <a:avLst/>
          </a:prstGeom>
          <a:solidFill>
            <a:srgbClr val="7030A0"/>
          </a:solidFill>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橢圓 3"/>
          <p:cNvSpPr/>
          <p:nvPr/>
        </p:nvSpPr>
        <p:spPr>
          <a:xfrm>
            <a:off x="899592" y="1412776"/>
            <a:ext cx="432048" cy="216024"/>
          </a:xfrm>
          <a:prstGeom prst="ellipse">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文字方塊 4"/>
          <p:cNvSpPr txBox="1"/>
          <p:nvPr/>
        </p:nvSpPr>
        <p:spPr>
          <a:xfrm>
            <a:off x="4283968" y="2132856"/>
            <a:ext cx="3326295" cy="1384995"/>
          </a:xfrm>
          <a:prstGeom prst="rect">
            <a:avLst/>
          </a:prstGeom>
          <a:solidFill>
            <a:schemeClr val="bg1">
              <a:lumMod val="85000"/>
            </a:schemeClr>
          </a:solidFill>
          <a:ln w="12700">
            <a:noFill/>
          </a:ln>
        </p:spPr>
        <p:txBody>
          <a:bodyPr wrap="none" rtlCol="0">
            <a:spAutoFit/>
          </a:bodyPr>
          <a:lstStyle/>
          <a:p>
            <a:r>
              <a:rPr lang="en-US" sz="2800" b="1" smtClean="0">
                <a:latin typeface="微軟正黑體" panose="020B0604030504040204" pitchFamily="34" charset="-120"/>
                <a:ea typeface="微軟正黑體" panose="020B0604030504040204" pitchFamily="34" charset="-120"/>
              </a:rPr>
              <a:t>draw on photo</a:t>
            </a:r>
          </a:p>
          <a:p>
            <a:r>
              <a:rPr lang="zh-TW" altLang="en-US" sz="2800" b="1">
                <a:latin typeface="微軟正黑體" panose="020B0604030504040204" pitchFamily="34" charset="-120"/>
                <a:ea typeface="微軟正黑體" panose="020B0604030504040204" pitchFamily="34" charset="-120"/>
              </a:rPr>
              <a:t>無法</a:t>
            </a:r>
            <a:r>
              <a:rPr lang="zh-TW" altLang="en-US" sz="2800" b="1" smtClean="0">
                <a:latin typeface="微軟正黑體" panose="020B0604030504040204" pitchFamily="34" charset="-120"/>
                <a:ea typeface="微軟正黑體" panose="020B0604030504040204" pitchFamily="34" charset="-120"/>
              </a:rPr>
              <a:t>在</a:t>
            </a:r>
            <a:r>
              <a:rPr lang="en-US" altLang="zh-TW" sz="2800" b="1" smtClean="0">
                <a:latin typeface="微軟正黑體" panose="020B0604030504040204" pitchFamily="34" charset="-120"/>
                <a:ea typeface="微軟正黑體" panose="020B0604030504040204" pitchFamily="34" charset="-120"/>
              </a:rPr>
              <a:t>htc </a:t>
            </a:r>
            <a:r>
              <a:rPr lang="zh-TW" altLang="en-US" sz="2800" b="1" smtClean="0">
                <a:latin typeface="微軟正黑體" panose="020B0604030504040204" pitchFamily="34" charset="-120"/>
                <a:ea typeface="微軟正黑體" panose="020B0604030504040204" pitchFamily="34" charset="-120"/>
              </a:rPr>
              <a:t>上執行？</a:t>
            </a:r>
            <a:endParaRPr lang="en-US" altLang="zh-TW" sz="2800" b="1" smtClean="0">
              <a:latin typeface="微軟正黑體" panose="020B0604030504040204" pitchFamily="34" charset="-120"/>
              <a:ea typeface="微軟正黑體" panose="020B0604030504040204" pitchFamily="34" charset="-120"/>
            </a:endParaRPr>
          </a:p>
          <a:p>
            <a:r>
              <a:rPr lang="en-US" sz="2800" b="1" smtClean="0">
                <a:latin typeface="微軟正黑體" panose="020B0604030504040204" pitchFamily="34" charset="-120"/>
                <a:ea typeface="微軟正黑體" panose="020B0604030504040204" pitchFamily="34" charset="-120"/>
              </a:rPr>
              <a:t>phonegap on htc?</a:t>
            </a:r>
          </a:p>
        </p:txBody>
      </p:sp>
    </p:spTree>
    <p:extLst>
      <p:ext uri="{BB962C8B-B14F-4D97-AF65-F5344CB8AC3E}">
        <p14:creationId xmlns:p14="http://schemas.microsoft.com/office/powerpoint/2010/main" val="28340106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附錄</a:t>
            </a:r>
            <a:endParaRPr lang="en-US"/>
          </a:p>
        </p:txBody>
      </p:sp>
      <p:sp>
        <p:nvSpPr>
          <p:cNvPr id="3" name="文字版面配置區 2"/>
          <p:cNvSpPr>
            <a:spLocks noGrp="1"/>
          </p:cNvSpPr>
          <p:nvPr>
            <p:ph type="body" idx="1"/>
          </p:nvPr>
        </p:nvSpPr>
        <p:spPr/>
        <p:txBody>
          <a:bodyPr/>
          <a:lstStyle/>
          <a:p>
            <a:r>
              <a:rPr lang="zh-TW" altLang="en-US" smtClean="0"/>
              <a:t>安全性設定</a:t>
            </a:r>
            <a:endParaRPr lang="en-US"/>
          </a:p>
        </p:txBody>
      </p:sp>
    </p:spTree>
    <p:extLst>
      <p:ext uri="{BB962C8B-B14F-4D97-AF65-F5344CB8AC3E}">
        <p14:creationId xmlns:p14="http://schemas.microsoft.com/office/powerpoint/2010/main" val="15644416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971600" y="2996952"/>
            <a:ext cx="3168352" cy="432048"/>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963744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3" name="矩形 2"/>
          <p:cNvSpPr/>
          <p:nvPr/>
        </p:nvSpPr>
        <p:spPr>
          <a:xfrm>
            <a:off x="6516216" y="3140968"/>
            <a:ext cx="1584176" cy="936104"/>
          </a:xfrm>
          <a:prstGeom prst="rect">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28364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32656"/>
            <a:ext cx="5581650" cy="5495926"/>
          </a:xfrm>
          <a:prstGeom prst="rect">
            <a:avLst/>
          </a:prstGeom>
          <a:noFill/>
          <a:extLst>
            <a:ext uri="{909E8E84-426E-40DD-AFC4-6F175D3DCCD1}">
              <a14:hiddenFill xmlns:a14="http://schemas.microsoft.com/office/drawing/2010/main">
                <a:solidFill>
                  <a:srgbClr val="FFFFFF"/>
                </a:solidFill>
              </a14:hiddenFill>
            </a:ext>
          </a:extLst>
        </p:spPr>
      </p:pic>
      <p:sp>
        <p:nvSpPr>
          <p:cNvPr id="2" name="向左箭號 1"/>
          <p:cNvSpPr/>
          <p:nvPr/>
        </p:nvSpPr>
        <p:spPr>
          <a:xfrm>
            <a:off x="7086600" y="4419600"/>
            <a:ext cx="977900" cy="508000"/>
          </a:xfrm>
          <a:prstGeom prst="leftArrow">
            <a:avLst/>
          </a:prstGeom>
          <a:solidFill>
            <a:srgbClr val="7030A0"/>
          </a:solidFill>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2207466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rgbClr val="FF0000"/>
          </a:solidFill>
          <a:tailEnd type="triangle" w="lg" len="med"/>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19050">
          <a:solidFill>
            <a:srgbClr val="C00000"/>
          </a:solidFill>
          <a:tailEnd type="triangle" w="lg" len="med"/>
        </a:ln>
      </a:spPr>
      <a:bodyPr/>
      <a:lstStyle/>
      <a:style>
        <a:lnRef idx="1">
          <a:schemeClr val="accent1"/>
        </a:lnRef>
        <a:fillRef idx="0">
          <a:schemeClr val="accent1"/>
        </a:fillRef>
        <a:effectRef idx="0">
          <a:schemeClr val="accent1"/>
        </a:effectRef>
        <a:fontRef idx="minor">
          <a:schemeClr val="tx1"/>
        </a:fontRef>
      </a:style>
    </a:lnDef>
    <a:txDef>
      <a:spPr>
        <a:solidFill>
          <a:schemeClr val="bg1">
            <a:lumMod val="85000"/>
          </a:schemeClr>
        </a:solidFill>
        <a:ln w="12700">
          <a:noFill/>
        </a:ln>
      </a:spPr>
      <a:bodyPr wrap="none" rtlCol="0">
        <a:spAutoFit/>
      </a:bodyPr>
      <a:lstStyle>
        <a:defPPr>
          <a:defRPr sz="2800" b="1" smtClean="0">
            <a:latin typeface="微軟正黑體" panose="020B0604030504040204" pitchFamily="34" charset="-120"/>
            <a:ea typeface="微軟正黑體" panose="020B0604030504040204" pitchFamily="34" charset="-12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309</Words>
  <Application>Microsoft Office PowerPoint</Application>
  <PresentationFormat>如螢幕大小 (4:3)</PresentationFormat>
  <Paragraphs>91</Paragraphs>
  <Slides>85</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85</vt:i4>
      </vt:variant>
    </vt:vector>
  </HeadingPairs>
  <TitlesOfParts>
    <vt:vector size="92" baseType="lpstr">
      <vt:lpstr>微軟正黑體</vt:lpstr>
      <vt:lpstr>新細明體</vt:lpstr>
      <vt:lpstr>Arial</vt:lpstr>
      <vt:lpstr>Calibri</vt:lpstr>
      <vt:lpstr>Cambria Math</vt:lpstr>
      <vt:lpstr>Times New Roman</vt:lpstr>
      <vt:lpstr>Office 佈景主題</vt:lpstr>
      <vt:lpstr>phonegap</vt:lpstr>
      <vt:lpstr>PowerPoint 簡報</vt:lpstr>
      <vt:lpstr>Prerequisites</vt:lpstr>
      <vt:lpstr>PowerPoint 簡報</vt:lpstr>
      <vt:lpstr>PowerPoint 簡報</vt:lpstr>
      <vt:lpstr>Configuration</vt:lpstr>
      <vt:lpstr>Configuration</vt:lpstr>
      <vt:lpstr>icon</vt:lpstr>
      <vt:lpstr>PowerPoint 簡報</vt:lpstr>
      <vt:lpstr>PowerPoint 簡報</vt:lpstr>
      <vt:lpstr>App content</vt:lpstr>
      <vt:lpstr>apk 打包提要</vt:lpstr>
      <vt:lpstr>在chrome上，測試要封裝成android app的程式碼: html+ccs+javaScript</vt:lpstr>
      <vt:lpstr>PowerPoint 簡報</vt:lpstr>
      <vt:lpstr>PowerPoint 簡報</vt:lpstr>
      <vt:lpstr>PowerPoint 簡報</vt:lpstr>
      <vt:lpstr>準備要封裝成android app的程式碼</vt:lpstr>
      <vt:lpstr>PowerPoint 簡報</vt:lpstr>
      <vt:lpstr>PowerPoint 簡報</vt:lpstr>
      <vt:lpstr>PowerPoint 簡報</vt:lpstr>
      <vt:lpstr>PowerPoint 簡報</vt:lpstr>
      <vt:lpstr>新增adobe id</vt:lpstr>
      <vt:lpstr>PowerPoint 簡報</vt:lpstr>
      <vt:lpstr>PowerPoint 簡報</vt:lpstr>
      <vt:lpstr>PowerPoint 簡報</vt:lpstr>
      <vt:lpstr>PowerPoint 簡報</vt:lpstr>
      <vt:lpstr>PowerPoint 簡報</vt:lpstr>
      <vt:lpstr>第一次在phonegap online建立app</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更新程式碼或是另外測試其他程式碼</vt:lpstr>
      <vt:lpstr>PowerPoint 簡報</vt:lpstr>
      <vt:lpstr>PowerPoint 簡報</vt:lpstr>
      <vt:lpstr>PowerPoint 簡報</vt:lpstr>
      <vt:lpstr>PowerPoint 簡報</vt:lpstr>
      <vt:lpstr>PowerPoint 簡報</vt:lpstr>
      <vt:lpstr>PowerPoint 簡報</vt:lpstr>
      <vt:lpstr>PowerPoint 簡報</vt:lpstr>
      <vt:lpstr>PowerPoint 簡報</vt:lpstr>
      <vt:lpstr>利用qr scanner 連上apk網址</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利用android emulator 測試</vt:lpstr>
      <vt:lpstr>PowerPoint 簡報</vt:lpstr>
      <vt:lpstr>PowerPoint 簡報</vt:lpstr>
      <vt:lpstr>PowerPoint 簡報</vt:lpstr>
      <vt:lpstr>PowerPoint 簡報</vt:lpstr>
      <vt:lpstr>PowerPoint 簡報</vt:lpstr>
      <vt:lpstr>PowerPoint 簡報</vt:lpstr>
      <vt:lpstr>PowerPoint 簡報</vt:lpstr>
      <vt:lpstr>PowerPoint 簡報</vt:lpstr>
      <vt:lpstr>draw in photo</vt:lpstr>
      <vt:lpstr>PowerPoint 簡報</vt:lpstr>
      <vt:lpstr>PowerPoint 簡報</vt:lpstr>
      <vt:lpstr>PowerPoint 簡報</vt:lpstr>
      <vt:lpstr>PowerPoint 簡報</vt:lpstr>
      <vt:lpstr>附錄</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linchao</dc:creator>
  <cp:lastModifiedBy>Windows 使用者</cp:lastModifiedBy>
  <cp:revision>251</cp:revision>
  <dcterms:created xsi:type="dcterms:W3CDTF">2016-05-11T16:34:21Z</dcterms:created>
  <dcterms:modified xsi:type="dcterms:W3CDTF">2018-12-18T06:06:58Z</dcterms:modified>
</cp:coreProperties>
</file>